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590" r:id="rId3"/>
    <p:sldId id="593" r:id="rId4"/>
    <p:sldId id="595" r:id="rId5"/>
    <p:sldId id="605" r:id="rId6"/>
    <p:sldId id="603" r:id="rId7"/>
    <p:sldId id="618" r:id="rId8"/>
    <p:sldId id="619" r:id="rId9"/>
    <p:sldId id="653" r:id="rId10"/>
    <p:sldId id="522" r:id="rId11"/>
    <p:sldId id="584" r:id="rId12"/>
    <p:sldId id="626" r:id="rId13"/>
    <p:sldId id="662" r:id="rId14"/>
    <p:sldId id="663" r:id="rId15"/>
    <p:sldId id="589" r:id="rId16"/>
    <p:sldId id="664" r:id="rId17"/>
    <p:sldId id="639" r:id="rId18"/>
    <p:sldId id="661" r:id="rId19"/>
    <p:sldId id="659" r:id="rId20"/>
    <p:sldId id="660" r:id="rId21"/>
    <p:sldId id="654" r:id="rId22"/>
    <p:sldId id="655" r:id="rId23"/>
    <p:sldId id="656" r:id="rId24"/>
    <p:sldId id="657" r:id="rId25"/>
    <p:sldId id="658" r:id="rId26"/>
    <p:sldId id="627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600"/>
    <a:srgbClr val="945200"/>
    <a:srgbClr val="535353"/>
    <a:srgbClr val="C0504D"/>
    <a:srgbClr val="F89647"/>
    <a:srgbClr val="404040"/>
    <a:srgbClr val="C10000"/>
    <a:srgbClr val="F79745"/>
    <a:srgbClr val="FFB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6"/>
    <p:restoredTop sz="78211"/>
  </p:normalViewPr>
  <p:slideViewPr>
    <p:cSldViewPr>
      <p:cViewPr varScale="1">
        <p:scale>
          <a:sx n="142" d="100"/>
          <a:sy n="142" d="100"/>
        </p:scale>
        <p:origin x="21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/lmdbio/data/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/lmdbio/data/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s/lmdbio-opt/data/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s/lmdbio-opt/data/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s/lmdbio-opt/data/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s/lmdbio-opt/data/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/lmdbio/data/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/Users/kwang/Dropbox/pmrs/papers/lmdbio-opt/data/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51930094104"/>
          <c:y val="4.0575012869154103E-2"/>
          <c:w val="0.78465671211830201"/>
          <c:h val="0.69547511894578495"/>
        </c:manualLayout>
      </c:layout>
      <c:lineChart>
        <c:grouping val="standard"/>
        <c:varyColors val="0"/>
        <c:ser>
          <c:idx val="0"/>
          <c:order val="0"/>
          <c:tx>
            <c:strRef>
              <c:f>'[data.xlsx]cifar init analysis'!$B$10</c:f>
              <c:strCache>
                <c:ptCount val="1"/>
                <c:pt idx="0">
                  <c:v>Caffe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analysis'!$C$10:$L$10</c:f>
              <c:numCache>
                <c:formatCode>General</c:formatCode>
                <c:ptCount val="10"/>
                <c:pt idx="0">
                  <c:v>20891613072</c:v>
                </c:pt>
                <c:pt idx="1">
                  <c:v>10940400279.200001</c:v>
                </c:pt>
                <c:pt idx="2">
                  <c:v>6282640011.6000004</c:v>
                </c:pt>
                <c:pt idx="3">
                  <c:v>4497010856.6000004</c:v>
                </c:pt>
                <c:pt idx="4">
                  <c:v>2581668720.0999999</c:v>
                </c:pt>
                <c:pt idx="5">
                  <c:v>1135573189.4000001</c:v>
                </c:pt>
                <c:pt idx="6">
                  <c:v>1070685286.5</c:v>
                </c:pt>
                <c:pt idx="7">
                  <c:v>743177296.60000002</c:v>
                </c:pt>
                <c:pt idx="8">
                  <c:v>737531347.10000002</c:v>
                </c:pt>
                <c:pt idx="9">
                  <c:v>815073610.10000002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23-A34F-9972-440FB34F5509}"/>
            </c:ext>
          </c:extLst>
        </c:ser>
        <c:ser>
          <c:idx val="1"/>
          <c:order val="1"/>
          <c:tx>
            <c:strRef>
              <c:f>'[data.xlsx]cifar init analysis'!$B$11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analysis'!$C$11:$L$11</c:f>
              <c:numCache>
                <c:formatCode>General</c:formatCode>
                <c:ptCount val="10"/>
                <c:pt idx="0">
                  <c:v>20891613072</c:v>
                </c:pt>
                <c:pt idx="1">
                  <c:v>10445806536</c:v>
                </c:pt>
                <c:pt idx="2">
                  <c:v>5222903268</c:v>
                </c:pt>
                <c:pt idx="3">
                  <c:v>2611451634</c:v>
                </c:pt>
                <c:pt idx="4">
                  <c:v>1305725817</c:v>
                </c:pt>
                <c:pt idx="5">
                  <c:v>652862908.5</c:v>
                </c:pt>
                <c:pt idx="6">
                  <c:v>326431454.25</c:v>
                </c:pt>
                <c:pt idx="7">
                  <c:v>163215727.125</c:v>
                </c:pt>
                <c:pt idx="8">
                  <c:v>81607863.5625</c:v>
                </c:pt>
                <c:pt idx="9">
                  <c:v>40803931.78125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23-A34F-9972-440FB34F5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5718816"/>
        <c:axId val="2116913024"/>
      </c:lineChart>
      <c:catAx>
        <c:axId val="2145718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16913024"/>
        <c:crosses val="autoZero"/>
        <c:auto val="1"/>
        <c:lblAlgn val="ctr"/>
        <c:lblOffset val="100"/>
        <c:noMultiLvlLbl val="0"/>
      </c:catAx>
      <c:valAx>
        <c:axId val="2116913024"/>
        <c:scaling>
          <c:logBase val="10"/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1.21951219512195E-2"/>
              <c:y val="0.328591426071741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45718816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838320026614"/>
          <c:y val="3.87904636920385E-2"/>
          <c:w val="0.73187779267764796"/>
          <c:h val="0.635416666666666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analysis'!$C$2:$L$2</c:f>
              <c:numCache>
                <c:formatCode>General</c:formatCode>
                <c:ptCount val="10"/>
                <c:pt idx="0">
                  <c:v>39346800</c:v>
                </c:pt>
                <c:pt idx="1">
                  <c:v>561986000</c:v>
                </c:pt>
                <c:pt idx="2">
                  <c:v>962403000</c:v>
                </c:pt>
                <c:pt idx="3">
                  <c:v>1588810000</c:v>
                </c:pt>
                <c:pt idx="4">
                  <c:v>946336875</c:v>
                </c:pt>
                <c:pt idx="5">
                  <c:v>258404500</c:v>
                </c:pt>
                <c:pt idx="6">
                  <c:v>458545000</c:v>
                </c:pt>
                <c:pt idx="7">
                  <c:v>348605000</c:v>
                </c:pt>
                <c:pt idx="8">
                  <c:v>446834000</c:v>
                </c:pt>
                <c:pt idx="9">
                  <c:v>565009000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0B-224A-885C-65B700575CCA}"/>
            </c:ext>
          </c:extLst>
        </c:ser>
        <c:ser>
          <c:idx val="1"/>
          <c:order val="1"/>
          <c:tx>
            <c:strRef>
              <c:f>'[data.xlsx]cifar init analysis'!$B$3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analysis'!$C$3:$L$3</c:f>
              <c:numCache>
                <c:formatCode>General</c:formatCode>
                <c:ptCount val="10"/>
                <c:pt idx="0">
                  <c:v>46918200</c:v>
                </c:pt>
                <c:pt idx="1">
                  <c:v>23331700</c:v>
                </c:pt>
                <c:pt idx="2">
                  <c:v>11833475</c:v>
                </c:pt>
                <c:pt idx="3">
                  <c:v>6148230</c:v>
                </c:pt>
                <c:pt idx="4">
                  <c:v>3265060</c:v>
                </c:pt>
                <c:pt idx="5">
                  <c:v>1644620</c:v>
                </c:pt>
                <c:pt idx="6">
                  <c:v>835047</c:v>
                </c:pt>
                <c:pt idx="7">
                  <c:v>423364</c:v>
                </c:pt>
                <c:pt idx="8">
                  <c:v>219651</c:v>
                </c:pt>
                <c:pt idx="9">
                  <c:v>118647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0B-224A-885C-65B700575CCA}"/>
            </c:ext>
          </c:extLst>
        </c:ser>
        <c:ser>
          <c:idx val="2"/>
          <c:order val="2"/>
          <c:tx>
            <c:strRef>
              <c:f>'[data.xlsx]cifar init analysis'!$B$4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analysis'!$C$4:$L$4</c:f>
              <c:numCache>
                <c:formatCode>General</c:formatCode>
                <c:ptCount val="10"/>
                <c:pt idx="0">
                  <c:v>9095553200</c:v>
                </c:pt>
                <c:pt idx="1">
                  <c:v>4508044000</c:v>
                </c:pt>
                <c:pt idx="2">
                  <c:v>2311427000</c:v>
                </c:pt>
                <c:pt idx="3">
                  <c:v>1196260000</c:v>
                </c:pt>
                <c:pt idx="4">
                  <c:v>626175000</c:v>
                </c:pt>
                <c:pt idx="5">
                  <c:v>321455500</c:v>
                </c:pt>
                <c:pt idx="6">
                  <c:v>167692000</c:v>
                </c:pt>
                <c:pt idx="7">
                  <c:v>85335000</c:v>
                </c:pt>
                <c:pt idx="8">
                  <c:v>43493000</c:v>
                </c:pt>
                <c:pt idx="9">
                  <c:v>23050000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0B-224A-885C-65B700575CCA}"/>
            </c:ext>
          </c:extLst>
        </c:ser>
        <c:ser>
          <c:idx val="3"/>
          <c:order val="3"/>
          <c:tx>
            <c:strRef>
              <c:f>'[data.xlsx]cifar init analysis'!$B$5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analysis'!$C$5:$L$5</c:f>
              <c:numCache>
                <c:formatCode>General</c:formatCode>
                <c:ptCount val="10"/>
                <c:pt idx="0">
                  <c:v>11709600000</c:v>
                </c:pt>
                <c:pt idx="1">
                  <c:v>5822560000</c:v>
                </c:pt>
                <c:pt idx="2">
                  <c:v>2931510000</c:v>
                </c:pt>
                <c:pt idx="3">
                  <c:v>1525643750</c:v>
                </c:pt>
                <c:pt idx="4">
                  <c:v>809997000</c:v>
                </c:pt>
                <c:pt idx="5">
                  <c:v>405362000</c:v>
                </c:pt>
                <c:pt idx="6">
                  <c:v>203854000</c:v>
                </c:pt>
                <c:pt idx="7">
                  <c:v>102095000</c:v>
                </c:pt>
                <c:pt idx="8">
                  <c:v>51411500</c:v>
                </c:pt>
                <c:pt idx="9">
                  <c:v>26193200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0B-224A-885C-65B700575CCA}"/>
            </c:ext>
          </c:extLst>
        </c:ser>
        <c:ser>
          <c:idx val="4"/>
          <c:order val="4"/>
          <c:tx>
            <c:strRef>
              <c:f>'[data.xlsx]cifar init analysis'!$B$6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analysis'!$C$6:$L$6</c:f>
              <c:numCache>
                <c:formatCode>General</c:formatCode>
                <c:ptCount val="10"/>
                <c:pt idx="0">
                  <c:v>10945.7</c:v>
                </c:pt>
                <c:pt idx="1">
                  <c:v>23945900</c:v>
                </c:pt>
                <c:pt idx="2">
                  <c:v>64797400</c:v>
                </c:pt>
                <c:pt idx="3">
                  <c:v>179379925</c:v>
                </c:pt>
                <c:pt idx="4">
                  <c:v>194833000</c:v>
                </c:pt>
                <c:pt idx="5">
                  <c:v>146964000</c:v>
                </c:pt>
                <c:pt idx="6">
                  <c:v>232938000</c:v>
                </c:pt>
                <c:pt idx="7">
                  <c:v>188068000</c:v>
                </c:pt>
                <c:pt idx="8">
                  <c:v>165845000</c:v>
                </c:pt>
                <c:pt idx="9">
                  <c:v>154752000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0B-224A-885C-65B700575CCA}"/>
            </c:ext>
          </c:extLst>
        </c:ser>
        <c:ser>
          <c:idx val="5"/>
          <c:order val="5"/>
          <c:tx>
            <c:strRef>
              <c:f>'[data.xlsx]cifar init analysis'!$B$7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analysis'!$C$7:$L$7</c:f>
              <c:numCache>
                <c:formatCode>General</c:formatCode>
                <c:ptCount val="10"/>
                <c:pt idx="0">
                  <c:v>203</c:v>
                </c:pt>
                <c:pt idx="1">
                  <c:v>368386</c:v>
                </c:pt>
                <c:pt idx="2">
                  <c:v>493889</c:v>
                </c:pt>
                <c:pt idx="3">
                  <c:v>588391</c:v>
                </c:pt>
                <c:pt idx="4">
                  <c:v>811720</c:v>
                </c:pt>
                <c:pt idx="5">
                  <c:v>1471280</c:v>
                </c:pt>
                <c:pt idx="6">
                  <c:v>6507540</c:v>
                </c:pt>
                <c:pt idx="7">
                  <c:v>18336000</c:v>
                </c:pt>
                <c:pt idx="8">
                  <c:v>29414500</c:v>
                </c:pt>
                <c:pt idx="9">
                  <c:v>45638400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30B-224A-885C-65B700575CCA}"/>
            </c:ext>
          </c:extLst>
        </c:ser>
        <c:ser>
          <c:idx val="6"/>
          <c:order val="6"/>
          <c:tx>
            <c:strRef>
              <c:f>'[data.xlsx]cifar init analysis'!$B$8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analysis'!$C$8:$L$8</c:f>
              <c:numCache>
                <c:formatCode>General</c:formatCode>
                <c:ptCount val="10"/>
                <c:pt idx="0">
                  <c:v>152984</c:v>
                </c:pt>
                <c:pt idx="1">
                  <c:v>134051</c:v>
                </c:pt>
                <c:pt idx="2">
                  <c:v>144763</c:v>
                </c:pt>
                <c:pt idx="3">
                  <c:v>148618</c:v>
                </c:pt>
                <c:pt idx="4">
                  <c:v>211824</c:v>
                </c:pt>
                <c:pt idx="5">
                  <c:v>232372</c:v>
                </c:pt>
                <c:pt idx="6">
                  <c:v>273737</c:v>
                </c:pt>
                <c:pt idx="7">
                  <c:v>274481</c:v>
                </c:pt>
                <c:pt idx="8">
                  <c:v>272934</c:v>
                </c:pt>
                <c:pt idx="9">
                  <c:v>271725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0B-224A-885C-65B700575CCA}"/>
            </c:ext>
          </c:extLst>
        </c:ser>
        <c:ser>
          <c:idx val="7"/>
          <c:order val="7"/>
          <c:tx>
            <c:strRef>
              <c:f>'[data.xlsx]cifar init analysis'!$B$9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analysis'!$C$9:$L$9</c:f>
              <c:numCache>
                <c:formatCode>General</c:formatCode>
                <c:ptCount val="10"/>
                <c:pt idx="0">
                  <c:v>30739.3</c:v>
                </c:pt>
                <c:pt idx="1">
                  <c:v>30242.2</c:v>
                </c:pt>
                <c:pt idx="2">
                  <c:v>30484.6</c:v>
                </c:pt>
                <c:pt idx="3">
                  <c:v>31942.6</c:v>
                </c:pt>
                <c:pt idx="4">
                  <c:v>38241.1</c:v>
                </c:pt>
                <c:pt idx="5">
                  <c:v>38917.4</c:v>
                </c:pt>
                <c:pt idx="6">
                  <c:v>39962.5</c:v>
                </c:pt>
                <c:pt idx="7">
                  <c:v>40451.599999999999</c:v>
                </c:pt>
                <c:pt idx="8">
                  <c:v>40762.1</c:v>
                </c:pt>
                <c:pt idx="9">
                  <c:v>40638.1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30B-224A-885C-65B700575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1384464"/>
        <c:axId val="-2111713904"/>
      </c:barChart>
      <c:catAx>
        <c:axId val="-211138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11713904"/>
        <c:crosses val="autoZero"/>
        <c:auto val="1"/>
        <c:lblAlgn val="ctr"/>
        <c:lblOffset val="100"/>
        <c:noMultiLvlLbl val="0"/>
      </c:catAx>
      <c:valAx>
        <c:axId val="-2111713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11384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7269369106639E-2"/>
          <c:y val="0.82250947798191898"/>
          <c:w val="0.94827306308933601"/>
          <c:h val="0.161286818314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05997861378401"/>
          <c:y val="3.9832130358705198E-2"/>
          <c:w val="0.71277510450082604"/>
          <c:h val="0.63949493292505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'[data.xlsx]cifar perf'!$B$11</c:f>
              <c:strCache>
                <c:ptCount val="1"/>
                <c:pt idx="0">
                  <c:v>Improvement LMDB -&gt; LMDBIO-DM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perf'!$C$11:$H$11</c:f>
              <c:numCache>
                <c:formatCode>0.00</c:formatCode>
                <c:ptCount val="6"/>
                <c:pt idx="0">
                  <c:v>1.7136586985391771</c:v>
                </c:pt>
                <c:pt idx="1">
                  <c:v>1.4037005752080509</c:v>
                </c:pt>
                <c:pt idx="2">
                  <c:v>2.2789481516124228</c:v>
                </c:pt>
                <c:pt idx="3">
                  <c:v>2.207578913635635</c:v>
                </c:pt>
                <c:pt idx="4">
                  <c:v>2.6498604764603351</c:v>
                </c:pt>
                <c:pt idx="5">
                  <c:v>1.411227925822466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5-994A-915F-332553C9DE72}"/>
            </c:ext>
          </c:extLst>
        </c:ser>
        <c:ser>
          <c:idx val="4"/>
          <c:order val="4"/>
          <c:tx>
            <c:strRef>
              <c:f>'[data.xlsx]cifar perf'!$B$12</c:f>
              <c:strCache>
                <c:ptCount val="1"/>
                <c:pt idx="0">
                  <c:v>Improvement LMDBIO-LMM -&gt; LMDBIO-DM 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perf'!$C$12:$H$12</c:f>
              <c:numCache>
                <c:formatCode>0.00</c:formatCode>
                <c:ptCount val="6"/>
                <c:pt idx="0">
                  <c:v>1.0283997343957501</c:v>
                </c:pt>
                <c:pt idx="1">
                  <c:v>1.051480564003181</c:v>
                </c:pt>
                <c:pt idx="2">
                  <c:v>1.299156055355966</c:v>
                </c:pt>
                <c:pt idx="3">
                  <c:v>1.3047944595773471</c:v>
                </c:pt>
                <c:pt idx="4">
                  <c:v>1.8712330437651989</c:v>
                </c:pt>
                <c:pt idx="5">
                  <c:v>1.169613347530873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B5-994A-915F-332553C9D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6457552"/>
        <c:axId val="2139313216"/>
      </c:barChart>
      <c:lineChart>
        <c:grouping val="standard"/>
        <c:varyColors val="0"/>
        <c:ser>
          <c:idx val="1"/>
          <c:order val="0"/>
          <c:tx>
            <c:strRef>
              <c:f>'[data.xlsx]cifar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'[data.xlsx]cifar init analysis'!$G$10:$L$10</c:f>
              <c:numCache>
                <c:formatCode>0.00E+00</c:formatCode>
                <c:ptCount val="6"/>
                <c:pt idx="0">
                  <c:v>2580770</c:v>
                </c:pt>
                <c:pt idx="1">
                  <c:v>1135000</c:v>
                </c:pt>
                <c:pt idx="2">
                  <c:v>1072040</c:v>
                </c:pt>
                <c:pt idx="3" formatCode="General">
                  <c:v>743985</c:v>
                </c:pt>
                <c:pt idx="4" formatCode="General">
                  <c:v>738797</c:v>
                </c:pt>
                <c:pt idx="5" formatCode="General">
                  <c:v>816401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B5-994A-915F-332553C9DE72}"/>
            </c:ext>
          </c:extLst>
        </c:ser>
        <c:ser>
          <c:idx val="2"/>
          <c:order val="1"/>
          <c:tx>
            <c:strRef>
              <c:f>'[data.xlsx]cifar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44450" cap="rnd">
              <a:solidFill>
                <a:schemeClr val="bg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'[data.xlsx]cifar init analysis'!$G$50:$L$50</c:f>
              <c:numCache>
                <c:formatCode>General</c:formatCode>
                <c:ptCount val="6"/>
                <c:pt idx="0">
                  <c:v>1548770</c:v>
                </c:pt>
                <c:pt idx="1">
                  <c:v>850203</c:v>
                </c:pt>
                <c:pt idx="2">
                  <c:v>611136</c:v>
                </c:pt>
                <c:pt idx="3">
                  <c:v>439734</c:v>
                </c:pt>
                <c:pt idx="4">
                  <c:v>521711</c:v>
                </c:pt>
                <c:pt idx="5">
                  <c:v>676626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B5-994A-915F-332553C9DE72}"/>
            </c:ext>
          </c:extLst>
        </c:ser>
        <c:ser>
          <c:idx val="0"/>
          <c:order val="2"/>
          <c:tx>
            <c:strRef>
              <c:f>'[data.xlsx]cifar perf'!$B$10</c:f>
              <c:strCache>
                <c:ptCount val="1"/>
                <c:pt idx="0">
                  <c:v>Caffe/LMDBIO-DM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perf'!$C$10:$H$10</c:f>
              <c:numCache>
                <c:formatCode>General</c:formatCode>
                <c:ptCount val="6"/>
                <c:pt idx="0" formatCode="0.00E+00">
                  <c:v>1506000</c:v>
                </c:pt>
                <c:pt idx="1">
                  <c:v>808577</c:v>
                </c:pt>
                <c:pt idx="2">
                  <c:v>470410</c:v>
                </c:pt>
                <c:pt idx="3">
                  <c:v>337014</c:v>
                </c:pt>
                <c:pt idx="4">
                  <c:v>278806</c:v>
                </c:pt>
                <c:pt idx="5">
                  <c:v>578504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B5-994A-915F-332553C9D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2091360"/>
        <c:axId val="2139722896"/>
      </c:lineChart>
      <c:catAx>
        <c:axId val="2142091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9722896"/>
        <c:crosses val="autoZero"/>
        <c:auto val="1"/>
        <c:lblAlgn val="ctr"/>
        <c:lblOffset val="100"/>
        <c:noMultiLvlLbl val="0"/>
      </c:catAx>
      <c:valAx>
        <c:axId val="2139722896"/>
        <c:scaling>
          <c:logBase val="10"/>
          <c:orientation val="minMax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9.2592592592592605E-3"/>
              <c:y val="0.275401356080489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42091360"/>
        <c:crosses val="autoZero"/>
        <c:crossBetween val="between"/>
        <c:dispUnits>
          <c:builtInUnit val="thousands"/>
        </c:dispUnits>
      </c:valAx>
      <c:valAx>
        <c:axId val="2139313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46457552"/>
        <c:crosses val="max"/>
        <c:crossBetween val="between"/>
      </c:valAx>
      <c:catAx>
        <c:axId val="-2146457552"/>
        <c:scaling>
          <c:orientation val="minMax"/>
        </c:scaling>
        <c:delete val="1"/>
        <c:axPos val="b"/>
        <c:majorTickMark val="out"/>
        <c:minorTickMark val="none"/>
        <c:tickLblPos val="nextTo"/>
        <c:crossAx val="213931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3256172839506203E-2"/>
          <c:y val="0.79460647898464698"/>
          <c:w val="0.913487654320988"/>
          <c:h val="0.19150451227843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23574325936501"/>
          <c:y val="5.0457130358705103E-2"/>
          <c:w val="0.76170245764734001"/>
          <c:h val="0.642755501716132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perf'!$B$2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perf'!$C$2:$H$2</c:f>
              <c:numCache>
                <c:formatCode>0.00E+00</c:formatCode>
                <c:ptCount val="6"/>
                <c:pt idx="0">
                  <c:v>29008200</c:v>
                </c:pt>
                <c:pt idx="1">
                  <c:v>57260600</c:v>
                </c:pt>
                <c:pt idx="2" formatCode="General">
                  <c:v>80584400</c:v>
                </c:pt>
                <c:pt idx="3">
                  <c:v>127467000</c:v>
                </c:pt>
                <c:pt idx="4" formatCode="General">
                  <c:v>161985000</c:v>
                </c:pt>
                <c:pt idx="5" formatCode="General">
                  <c:v>346988000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EE-0548-978E-093681EC2042}"/>
            </c:ext>
          </c:extLst>
        </c:ser>
        <c:ser>
          <c:idx val="1"/>
          <c:order val="1"/>
          <c:tx>
            <c:strRef>
              <c:f>'[data.xlsx]cifar perf'!$B$3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perf'!$C$3:$H$3</c:f>
              <c:numCache>
                <c:formatCode>0.00E+00</c:formatCode>
                <c:ptCount val="6"/>
                <c:pt idx="0">
                  <c:v>3447390</c:v>
                </c:pt>
                <c:pt idx="1">
                  <c:v>1696270</c:v>
                </c:pt>
                <c:pt idx="2" formatCode="General">
                  <c:v>839796</c:v>
                </c:pt>
                <c:pt idx="3" formatCode="General">
                  <c:v>416482</c:v>
                </c:pt>
                <c:pt idx="4" formatCode="General">
                  <c:v>214943</c:v>
                </c:pt>
                <c:pt idx="5" formatCode="General">
                  <c:v>114124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EE-0548-978E-093681EC2042}"/>
            </c:ext>
          </c:extLst>
        </c:ser>
        <c:ser>
          <c:idx val="2"/>
          <c:order val="2"/>
          <c:tx>
            <c:strRef>
              <c:f>'[data.xlsx]cifar perf'!$B$4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perf'!$C$4:$H$4</c:f>
              <c:numCache>
                <c:formatCode>General</c:formatCode>
                <c:ptCount val="6"/>
                <c:pt idx="0">
                  <c:v>628144800</c:v>
                </c:pt>
                <c:pt idx="1">
                  <c:v>313465400</c:v>
                </c:pt>
                <c:pt idx="2">
                  <c:v>156186600</c:v>
                </c:pt>
                <c:pt idx="3">
                  <c:v>78060000</c:v>
                </c:pt>
                <c:pt idx="4">
                  <c:v>39107000</c:v>
                </c:pt>
                <c:pt idx="5">
                  <c:v>20051000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EE-0548-978E-093681EC2042}"/>
            </c:ext>
          </c:extLst>
        </c:ser>
        <c:ser>
          <c:idx val="3"/>
          <c:order val="3"/>
          <c:tx>
            <c:strRef>
              <c:f>'[data.xlsx]cifar perf'!$B$5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perf'!$C$5:$H$5</c:f>
              <c:numCache>
                <c:formatCode>0.00E+00</c:formatCode>
                <c:ptCount val="6"/>
                <c:pt idx="0">
                  <c:v>831562000</c:v>
                </c:pt>
                <c:pt idx="1">
                  <c:v>412051000</c:v>
                </c:pt>
                <c:pt idx="2">
                  <c:v>204726000</c:v>
                </c:pt>
                <c:pt idx="3">
                  <c:v>101992000</c:v>
                </c:pt>
                <c:pt idx="4">
                  <c:v>50451700</c:v>
                </c:pt>
                <c:pt idx="5">
                  <c:v>25199300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EE-0548-978E-093681EC2042}"/>
            </c:ext>
          </c:extLst>
        </c:ser>
        <c:ser>
          <c:idx val="4"/>
          <c:order val="4"/>
          <c:tx>
            <c:strRef>
              <c:f>'[data.xlsx]cifar perf'!$B$6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perf'!$C$6:$H$6</c:f>
              <c:numCache>
                <c:formatCode>0.00E+00</c:formatCode>
                <c:ptCount val="6"/>
                <c:pt idx="0">
                  <c:v>15011300</c:v>
                </c:pt>
                <c:pt idx="1">
                  <c:v>23498600</c:v>
                </c:pt>
                <c:pt idx="2">
                  <c:v>25934600</c:v>
                </c:pt>
                <c:pt idx="3" formatCode="General">
                  <c:v>25983200</c:v>
                </c:pt>
                <c:pt idx="4">
                  <c:v>23668100</c:v>
                </c:pt>
                <c:pt idx="5">
                  <c:v>182320000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EE-0548-978E-093681EC2042}"/>
            </c:ext>
          </c:extLst>
        </c:ser>
        <c:ser>
          <c:idx val="5"/>
          <c:order val="5"/>
          <c:tx>
            <c:strRef>
              <c:f>'[data.xlsx]cifar perf'!$B$7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perf'!$C$7:$H$7</c:f>
              <c:numCache>
                <c:formatCode>0.00E+00</c:formatCode>
                <c:ptCount val="6"/>
                <c:pt idx="0" formatCode="General">
                  <c:v>1016540</c:v>
                </c:pt>
                <c:pt idx="1">
                  <c:v>1216420</c:v>
                </c:pt>
                <c:pt idx="2">
                  <c:v>1812720</c:v>
                </c:pt>
                <c:pt idx="3">
                  <c:v>2314730</c:v>
                </c:pt>
                <c:pt idx="4">
                  <c:v>2231230</c:v>
                </c:pt>
                <c:pt idx="5" formatCode="General">
                  <c:v>1986040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EE-0548-978E-093681EC2042}"/>
            </c:ext>
          </c:extLst>
        </c:ser>
        <c:ser>
          <c:idx val="6"/>
          <c:order val="6"/>
          <c:tx>
            <c:strRef>
              <c:f>'[data.xlsx]cifar perf'!$B$8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perf'!$C$8:$H$8</c:f>
              <c:numCache>
                <c:formatCode>General</c:formatCode>
                <c:ptCount val="6"/>
                <c:pt idx="0">
                  <c:v>190153</c:v>
                </c:pt>
                <c:pt idx="1">
                  <c:v>209569</c:v>
                </c:pt>
                <c:pt idx="2">
                  <c:v>211101</c:v>
                </c:pt>
                <c:pt idx="3">
                  <c:v>217823</c:v>
                </c:pt>
                <c:pt idx="4">
                  <c:v>250530</c:v>
                </c:pt>
                <c:pt idx="5">
                  <c:v>256349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EE-0548-978E-093681EC2042}"/>
            </c:ext>
          </c:extLst>
        </c:ser>
        <c:ser>
          <c:idx val="7"/>
          <c:order val="7"/>
          <c:tx>
            <c:strRef>
              <c:f>'[data.xlsx]cifar perf'!$B$9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</c:numCache>
            </c:numRef>
          </c:cat>
          <c:val>
            <c:numRef>
              <c:f>'[data.xlsx]cifar perf'!$C$9:$H$9</c:f>
              <c:numCache>
                <c:formatCode>General</c:formatCode>
                <c:ptCount val="6"/>
                <c:pt idx="0">
                  <c:v>38120.1</c:v>
                </c:pt>
                <c:pt idx="1">
                  <c:v>38878.1</c:v>
                </c:pt>
                <c:pt idx="2">
                  <c:v>38710.800000000003</c:v>
                </c:pt>
                <c:pt idx="3">
                  <c:v>38900.1</c:v>
                </c:pt>
                <c:pt idx="4">
                  <c:v>39928.800000000003</c:v>
                </c:pt>
                <c:pt idx="5">
                  <c:v>39946.800000000003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6EE-0548-978E-093681EC2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5895328"/>
        <c:axId val="2139263824"/>
      </c:barChart>
      <c:catAx>
        <c:axId val="2135895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9263824"/>
        <c:crosses val="autoZero"/>
        <c:auto val="1"/>
        <c:lblAlgn val="ctr"/>
        <c:lblOffset val="100"/>
        <c:noMultiLvlLbl val="0"/>
      </c:catAx>
      <c:valAx>
        <c:axId val="213926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589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032929537653899"/>
          <c:w val="1"/>
          <c:h val="0.151152029073289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30733550547599"/>
          <c:y val="3.9832130358705198E-2"/>
          <c:w val="0.67745940091974499"/>
          <c:h val="0.60940234033245799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'[data.xlsx]imagenet perf'!$B$11</c:f>
              <c:strCache>
                <c:ptCount val="1"/>
                <c:pt idx="0">
                  <c:v>Improvement LMDB -&gt; LMDBIO-DM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perf'!$C$11:$G$11</c:f>
              <c:numCache>
                <c:formatCode>0.00</c:formatCode>
                <c:ptCount val="5"/>
                <c:pt idx="0">
                  <c:v>25.22452439594861</c:v>
                </c:pt>
                <c:pt idx="1">
                  <c:v>30.809019676048798</c:v>
                </c:pt>
                <c:pt idx="2">
                  <c:v>19.75052293250339</c:v>
                </c:pt>
                <c:pt idx="3">
                  <c:v>15.68362645786971</c:v>
                </c:pt>
                <c:pt idx="4">
                  <c:v>8.3051398588478698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E-1245-900C-E5CC5EF8762E}"/>
            </c:ext>
          </c:extLst>
        </c:ser>
        <c:ser>
          <c:idx val="4"/>
          <c:order val="4"/>
          <c:tx>
            <c:strRef>
              <c:f>'[data.xlsx]imagenet perf'!$B$12</c:f>
              <c:strCache>
                <c:ptCount val="1"/>
                <c:pt idx="0">
                  <c:v>Improvement LMDBIO-LMM -&gt; LMDBIO-DM 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perf'!$C$12:$G$12</c:f>
              <c:numCache>
                <c:formatCode>0.00</c:formatCode>
                <c:ptCount val="5"/>
                <c:pt idx="0">
                  <c:v>2.3328181656066049</c:v>
                </c:pt>
                <c:pt idx="1">
                  <c:v>1.667781740644785</c:v>
                </c:pt>
                <c:pt idx="2">
                  <c:v>2.2317324371205549</c:v>
                </c:pt>
                <c:pt idx="3">
                  <c:v>1.7277514383322039</c:v>
                </c:pt>
                <c:pt idx="4">
                  <c:v>1.1843734988729999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E-1245-900C-E5CC5EF87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6768448"/>
        <c:axId val="-2147040912"/>
      </c:barChart>
      <c:lineChart>
        <c:grouping val="standard"/>
        <c:varyColors val="0"/>
        <c:ser>
          <c:idx val="0"/>
          <c:order val="0"/>
          <c:tx>
            <c:strRef>
              <c:f>'[data.xlsx]imagenet perf'!$B$10</c:f>
              <c:strCache>
                <c:ptCount val="1"/>
                <c:pt idx="0">
                  <c:v>Caffe/LMDBIO-DM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perf'!$C$10:$G$10</c:f>
              <c:numCache>
                <c:formatCode>0.00E+00</c:formatCode>
                <c:ptCount val="5"/>
                <c:pt idx="0">
                  <c:v>773858</c:v>
                </c:pt>
                <c:pt idx="1">
                  <c:v>442721</c:v>
                </c:pt>
                <c:pt idx="2" formatCode="General">
                  <c:v>313616</c:v>
                </c:pt>
                <c:pt idx="3">
                  <c:v>268714</c:v>
                </c:pt>
                <c:pt idx="4" formatCode="General">
                  <c:v>270630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2E-1245-900C-E5CC5EF8762E}"/>
            </c:ext>
          </c:extLst>
        </c:ser>
        <c:ser>
          <c:idx val="2"/>
          <c:order val="1"/>
          <c:tx>
            <c:strRef>
              <c:f>'[data.xlsx]imagenet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44450" cap="rnd">
              <a:solidFill>
                <a:schemeClr val="bg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init analysis'!$C$50:$G$50</c:f>
              <c:numCache>
                <c:formatCode>General</c:formatCode>
                <c:ptCount val="5"/>
                <c:pt idx="0" formatCode="0.00E+00">
                  <c:v>1805270</c:v>
                </c:pt>
                <c:pt idx="1">
                  <c:v>738362</c:v>
                </c:pt>
                <c:pt idx="2">
                  <c:v>699907</c:v>
                </c:pt>
                <c:pt idx="3">
                  <c:v>464271</c:v>
                </c:pt>
                <c:pt idx="4">
                  <c:v>320527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2E-1245-900C-E5CC5EF8762E}"/>
            </c:ext>
          </c:extLst>
        </c:ser>
        <c:ser>
          <c:idx val="1"/>
          <c:order val="2"/>
          <c:tx>
            <c:strRef>
              <c:f>'[data.xlsx]imagenet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init analysis'!$C$10:$G$10</c:f>
              <c:numCache>
                <c:formatCode>General</c:formatCode>
                <c:ptCount val="5"/>
                <c:pt idx="0" formatCode="0.00E+00">
                  <c:v>19520200</c:v>
                </c:pt>
                <c:pt idx="1">
                  <c:v>13639800</c:v>
                </c:pt>
                <c:pt idx="2" formatCode="0.00E+00">
                  <c:v>6194080</c:v>
                </c:pt>
                <c:pt idx="3" formatCode="0.00E+00">
                  <c:v>4214410</c:v>
                </c:pt>
                <c:pt idx="4" formatCode="0.00E+00">
                  <c:v>2247620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2E-1245-900C-E5CC5EF87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830016"/>
        <c:axId val="2141446960"/>
      </c:lineChart>
      <c:catAx>
        <c:axId val="2141830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41446960"/>
        <c:crosses val="autoZero"/>
        <c:auto val="1"/>
        <c:lblAlgn val="ctr"/>
        <c:lblOffset val="100"/>
        <c:noMultiLvlLbl val="0"/>
      </c:catAx>
      <c:valAx>
        <c:axId val="2141446960"/>
        <c:scaling>
          <c:logBase val="10"/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1.1494252873563199E-2"/>
              <c:y val="0.264984689413823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41830016"/>
        <c:crosses val="autoZero"/>
        <c:crossBetween val="between"/>
        <c:dispUnits>
          <c:builtInUnit val="thousands"/>
        </c:dispUnits>
      </c:valAx>
      <c:valAx>
        <c:axId val="-214704091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Improvement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46768448"/>
        <c:crosses val="max"/>
        <c:crossBetween val="between"/>
      </c:valAx>
      <c:catAx>
        <c:axId val="-2146768448"/>
        <c:scaling>
          <c:orientation val="minMax"/>
        </c:scaling>
        <c:delete val="1"/>
        <c:axPos val="b"/>
        <c:majorTickMark val="out"/>
        <c:minorTickMark val="none"/>
        <c:tickLblPos val="nextTo"/>
        <c:crossAx val="-2147040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4698275862068999E-2"/>
          <c:y val="0.794657283229115"/>
          <c:w val="0.90939655172413802"/>
          <c:h val="0.18682432587650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81158257995499"/>
          <c:y val="5.0457130358705103E-2"/>
          <c:w val="0.80412668902498297"/>
          <c:h val="0.5917938903470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'[data.xlsx]imagenet perf'!$B$2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perf'!$C$2:$G$2</c:f>
              <c:numCache>
                <c:formatCode>0.00E+00</c:formatCode>
                <c:ptCount val="5"/>
                <c:pt idx="0">
                  <c:v>44434700</c:v>
                </c:pt>
                <c:pt idx="1">
                  <c:v>38118700</c:v>
                </c:pt>
                <c:pt idx="2">
                  <c:v>65369800</c:v>
                </c:pt>
                <c:pt idx="3">
                  <c:v>90038100</c:v>
                </c:pt>
                <c:pt idx="4">
                  <c:v>109519000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C-4646-B9AA-183CDF985D0E}"/>
            </c:ext>
          </c:extLst>
        </c:ser>
        <c:ser>
          <c:idx val="1"/>
          <c:order val="1"/>
          <c:tx>
            <c:strRef>
              <c:f>'[data.xlsx]imagenet perf'!$B$3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perf'!$C$3:$G$3</c:f>
              <c:numCache>
                <c:formatCode>0.00E+00</c:formatCode>
                <c:ptCount val="5"/>
                <c:pt idx="0">
                  <c:v>2611870</c:v>
                </c:pt>
                <c:pt idx="1">
                  <c:v>1362100</c:v>
                </c:pt>
                <c:pt idx="2" formatCode="General">
                  <c:v>682163</c:v>
                </c:pt>
                <c:pt idx="3" formatCode="General">
                  <c:v>346954</c:v>
                </c:pt>
                <c:pt idx="4" formatCode="General">
                  <c:v>176742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AC-4646-B9AA-183CDF985D0E}"/>
            </c:ext>
          </c:extLst>
        </c:ser>
        <c:ser>
          <c:idx val="2"/>
          <c:order val="2"/>
          <c:tx>
            <c:strRef>
              <c:f>'[data.xlsx]imagenet perf'!$B$4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perf'!$C$4:$G$4</c:f>
              <c:numCache>
                <c:formatCode>General</c:formatCode>
                <c:ptCount val="5"/>
                <c:pt idx="0">
                  <c:v>293127000</c:v>
                </c:pt>
                <c:pt idx="1">
                  <c:v>163448000</c:v>
                </c:pt>
                <c:pt idx="2" formatCode="0.00E+00">
                  <c:v>130163000</c:v>
                </c:pt>
                <c:pt idx="3">
                  <c:v>35081900</c:v>
                </c:pt>
                <c:pt idx="4">
                  <c:v>20607000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AC-4646-B9AA-183CDF985D0E}"/>
            </c:ext>
          </c:extLst>
        </c:ser>
        <c:ser>
          <c:idx val="3"/>
          <c:order val="3"/>
          <c:tx>
            <c:strRef>
              <c:f>'[data.xlsx]imagenet perf'!$B$5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perf'!$C$5:$G$5</c:f>
              <c:numCache>
                <c:formatCode>0.00E+00</c:formatCode>
                <c:ptCount val="5"/>
                <c:pt idx="0">
                  <c:v>389060000</c:v>
                </c:pt>
                <c:pt idx="1">
                  <c:v>198066125</c:v>
                </c:pt>
                <c:pt idx="2" formatCode="General">
                  <c:v>101972000</c:v>
                </c:pt>
                <c:pt idx="3">
                  <c:v>54011800</c:v>
                </c:pt>
                <c:pt idx="4">
                  <c:v>30867800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AC-4646-B9AA-183CDF985D0E}"/>
            </c:ext>
          </c:extLst>
        </c:ser>
        <c:ser>
          <c:idx val="4"/>
          <c:order val="4"/>
          <c:tx>
            <c:strRef>
              <c:f>'[data.xlsx]imagenet perf'!$B$6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perf'!$C$6:$G$6</c:f>
              <c:numCache>
                <c:formatCode>0.00E+00</c:formatCode>
                <c:ptCount val="5"/>
                <c:pt idx="0">
                  <c:v>8404960</c:v>
                </c:pt>
                <c:pt idx="1">
                  <c:v>16675000</c:v>
                </c:pt>
                <c:pt idx="2">
                  <c:v>14490200</c:v>
                </c:pt>
                <c:pt idx="3">
                  <c:v>20859750</c:v>
                </c:pt>
                <c:pt idx="4">
                  <c:v>33253700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AC-4646-B9AA-183CDF985D0E}"/>
            </c:ext>
          </c:extLst>
        </c:ser>
        <c:ser>
          <c:idx val="5"/>
          <c:order val="5"/>
          <c:tx>
            <c:strRef>
              <c:f>'[data.xlsx]imagenet perf'!$B$7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perf'!$C$7:$G$7</c:f>
              <c:numCache>
                <c:formatCode>0.00E+00</c:formatCode>
                <c:ptCount val="5"/>
                <c:pt idx="0">
                  <c:v>50072600</c:v>
                </c:pt>
                <c:pt idx="1">
                  <c:v>37313900</c:v>
                </c:pt>
                <c:pt idx="2">
                  <c:v>38454300</c:v>
                </c:pt>
                <c:pt idx="3">
                  <c:v>39058550</c:v>
                </c:pt>
                <c:pt idx="4">
                  <c:v>46371700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AAC-4646-B9AA-183CDF985D0E}"/>
            </c:ext>
          </c:extLst>
        </c:ser>
        <c:ser>
          <c:idx val="6"/>
          <c:order val="6"/>
          <c:tx>
            <c:strRef>
              <c:f>'[data.xlsx]imagenet perf'!$B$8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perf'!$C$8:$G$8</c:f>
              <c:numCache>
                <c:formatCode>0.00E+00</c:formatCode>
                <c:ptCount val="5"/>
                <c:pt idx="0">
                  <c:v>12960575</c:v>
                </c:pt>
                <c:pt idx="1">
                  <c:v>13149300</c:v>
                </c:pt>
                <c:pt idx="2">
                  <c:v>13205000</c:v>
                </c:pt>
                <c:pt idx="3">
                  <c:v>13304350</c:v>
                </c:pt>
                <c:pt idx="4">
                  <c:v>13475200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AC-4646-B9AA-183CDF985D0E}"/>
            </c:ext>
          </c:extLst>
        </c:ser>
        <c:ser>
          <c:idx val="7"/>
          <c:order val="7"/>
          <c:tx>
            <c:strRef>
              <c:f>'[data.xlsx]imagenet perf'!$B$9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'[data.xlsx]imagenet perf'!$C$9:$G$9</c:f>
              <c:numCache>
                <c:formatCode>0.00E+00</c:formatCode>
                <c:ptCount val="5"/>
                <c:pt idx="0" formatCode="General">
                  <c:v>4618035</c:v>
                </c:pt>
                <c:pt idx="1">
                  <c:v>4258800</c:v>
                </c:pt>
                <c:pt idx="2">
                  <c:v>4218580</c:v>
                </c:pt>
                <c:pt idx="3" formatCode="General">
                  <c:v>4343495</c:v>
                </c:pt>
                <c:pt idx="4">
                  <c:v>4337190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AAC-4646-B9AA-183CDF985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67969616"/>
        <c:axId val="-2076286640"/>
      </c:barChart>
      <c:catAx>
        <c:axId val="-2067969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76286640"/>
        <c:crosses val="autoZero"/>
        <c:auto val="1"/>
        <c:lblAlgn val="ctr"/>
        <c:lblOffset val="100"/>
        <c:noMultiLvlLbl val="0"/>
      </c:catAx>
      <c:valAx>
        <c:axId val="-2076286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79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688198697385E-2"/>
          <c:y val="0.80245698454359904"/>
          <c:w val="0.94296928161757598"/>
          <c:h val="0.1790244969378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49105225483201"/>
          <c:y val="3.87904636920385E-2"/>
          <c:w val="0.79264900978286801"/>
          <c:h val="0.6354166666666669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analysis'!$B$44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analysis'!$C$44:$L$44</c:f>
              <c:numCache>
                <c:formatCode>General</c:formatCode>
                <c:ptCount val="10"/>
                <c:pt idx="0">
                  <c:v>34957100</c:v>
                </c:pt>
                <c:pt idx="1">
                  <c:v>31178600</c:v>
                </c:pt>
                <c:pt idx="2">
                  <c:v>31830800</c:v>
                </c:pt>
                <c:pt idx="3">
                  <c:v>32626100</c:v>
                </c:pt>
                <c:pt idx="4">
                  <c:v>52253500</c:v>
                </c:pt>
                <c:pt idx="5">
                  <c:v>78605000</c:v>
                </c:pt>
                <c:pt idx="6">
                  <c:v>147147875</c:v>
                </c:pt>
                <c:pt idx="7">
                  <c:v>141538000</c:v>
                </c:pt>
                <c:pt idx="8">
                  <c:v>184768000</c:v>
                </c:pt>
                <c:pt idx="9">
                  <c:v>251230000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85-6141-AEC8-275D3E62D965}"/>
            </c:ext>
          </c:extLst>
        </c:ser>
        <c:ser>
          <c:idx val="1"/>
          <c:order val="1"/>
          <c:tx>
            <c:strRef>
              <c:f>'[data.xlsx]cifar init analysis'!$B$45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analysis'!$C$45:$L$45</c:f>
              <c:numCache>
                <c:formatCode>General</c:formatCode>
                <c:ptCount val="10"/>
                <c:pt idx="0">
                  <c:v>48302000</c:v>
                </c:pt>
                <c:pt idx="1">
                  <c:v>23994600</c:v>
                </c:pt>
                <c:pt idx="2">
                  <c:v>12251250</c:v>
                </c:pt>
                <c:pt idx="3">
                  <c:v>6327570</c:v>
                </c:pt>
                <c:pt idx="4">
                  <c:v>3318640</c:v>
                </c:pt>
                <c:pt idx="5">
                  <c:v>1653080</c:v>
                </c:pt>
                <c:pt idx="6">
                  <c:v>828919</c:v>
                </c:pt>
                <c:pt idx="7">
                  <c:v>418063</c:v>
                </c:pt>
                <c:pt idx="8">
                  <c:v>216926</c:v>
                </c:pt>
                <c:pt idx="9">
                  <c:v>114034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85-6141-AEC8-275D3E62D965}"/>
            </c:ext>
          </c:extLst>
        </c:ser>
        <c:ser>
          <c:idx val="2"/>
          <c:order val="2"/>
          <c:tx>
            <c:strRef>
              <c:f>'[data.xlsx]cifar init analysis'!$B$46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analysis'!$C$46:$L$46</c:f>
              <c:numCache>
                <c:formatCode>General</c:formatCode>
                <c:ptCount val="10"/>
                <c:pt idx="0">
                  <c:v>9146402900</c:v>
                </c:pt>
                <c:pt idx="1">
                  <c:v>4503311400</c:v>
                </c:pt>
                <c:pt idx="2">
                  <c:v>2289199200</c:v>
                </c:pt>
                <c:pt idx="3">
                  <c:v>1179963900</c:v>
                </c:pt>
                <c:pt idx="4">
                  <c:v>634218500</c:v>
                </c:pt>
                <c:pt idx="5">
                  <c:v>314931000</c:v>
                </c:pt>
                <c:pt idx="6">
                  <c:v>156796125</c:v>
                </c:pt>
                <c:pt idx="7">
                  <c:v>79079000</c:v>
                </c:pt>
                <c:pt idx="8">
                  <c:v>39848000</c:v>
                </c:pt>
                <c:pt idx="9">
                  <c:v>20204000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85-6141-AEC8-275D3E62D965}"/>
            </c:ext>
          </c:extLst>
        </c:ser>
        <c:ser>
          <c:idx val="3"/>
          <c:order val="3"/>
          <c:tx>
            <c:strRef>
              <c:f>'[data.xlsx]cifar init analysis'!$B$47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analysis'!$C$47:$L$47</c:f>
              <c:numCache>
                <c:formatCode>General</c:formatCode>
                <c:ptCount val="10"/>
                <c:pt idx="0">
                  <c:v>11733100000</c:v>
                </c:pt>
                <c:pt idx="1">
                  <c:v>5821180000</c:v>
                </c:pt>
                <c:pt idx="2">
                  <c:v>2947540000</c:v>
                </c:pt>
                <c:pt idx="3">
                  <c:v>1516490000</c:v>
                </c:pt>
                <c:pt idx="4">
                  <c:v>829189000</c:v>
                </c:pt>
                <c:pt idx="5">
                  <c:v>413914125</c:v>
                </c:pt>
                <c:pt idx="6">
                  <c:v>204940000</c:v>
                </c:pt>
                <c:pt idx="7">
                  <c:v>101844000</c:v>
                </c:pt>
                <c:pt idx="8">
                  <c:v>50583100</c:v>
                </c:pt>
                <c:pt idx="9">
                  <c:v>25558650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85-6141-AEC8-275D3E62D965}"/>
            </c:ext>
          </c:extLst>
        </c:ser>
        <c:ser>
          <c:idx val="4"/>
          <c:order val="4"/>
          <c:tx>
            <c:strRef>
              <c:f>'[data.xlsx]cifar init analysis'!$B$48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analysis'!$C$48:$L$48</c:f>
              <c:numCache>
                <c:formatCode>General</c:formatCode>
                <c:ptCount val="10"/>
                <c:pt idx="0">
                  <c:v>10238.700000000001</c:v>
                </c:pt>
                <c:pt idx="1">
                  <c:v>17801600</c:v>
                </c:pt>
                <c:pt idx="2">
                  <c:v>58160200</c:v>
                </c:pt>
                <c:pt idx="3">
                  <c:v>40338500</c:v>
                </c:pt>
                <c:pt idx="4">
                  <c:v>30004700</c:v>
                </c:pt>
                <c:pt idx="5">
                  <c:v>40338000</c:v>
                </c:pt>
                <c:pt idx="6">
                  <c:v>99194000</c:v>
                </c:pt>
                <c:pt idx="7">
                  <c:v>113440000</c:v>
                </c:pt>
                <c:pt idx="8">
                  <c:v>239825000</c:v>
                </c:pt>
                <c:pt idx="9">
                  <c:v>370165500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85-6141-AEC8-275D3E62D965}"/>
            </c:ext>
          </c:extLst>
        </c:ser>
        <c:ser>
          <c:idx val="5"/>
          <c:order val="5"/>
          <c:tx>
            <c:strRef>
              <c:f>'[data.xlsx]cifar init analysis'!$B$49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analysis'!$C$49:$L$49</c:f>
              <c:numCache>
                <c:formatCode>General</c:formatCode>
                <c:ptCount val="10"/>
                <c:pt idx="0">
                  <c:v>178.333</c:v>
                </c:pt>
                <c:pt idx="1">
                  <c:v>558377</c:v>
                </c:pt>
                <c:pt idx="2">
                  <c:v>652961</c:v>
                </c:pt>
                <c:pt idx="3">
                  <c:v>736658</c:v>
                </c:pt>
                <c:pt idx="4">
                  <c:v>919634</c:v>
                </c:pt>
                <c:pt idx="5">
                  <c:v>1220830</c:v>
                </c:pt>
                <c:pt idx="6">
                  <c:v>1771490</c:v>
                </c:pt>
                <c:pt idx="7">
                  <c:v>2589685</c:v>
                </c:pt>
                <c:pt idx="8">
                  <c:v>4431030</c:v>
                </c:pt>
                <c:pt idx="9">
                  <c:v>7146885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85-6141-AEC8-275D3E62D965}"/>
            </c:ext>
          </c:extLst>
        </c:ser>
        <c:ser>
          <c:idx val="6"/>
          <c:order val="6"/>
          <c:tx>
            <c:strRef>
              <c:f>'[data.xlsx]cifar init analysis'!$B$50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analysis'!$C$50:$L$50</c:f>
              <c:numCache>
                <c:formatCode>General</c:formatCode>
                <c:ptCount val="10"/>
                <c:pt idx="0">
                  <c:v>152501</c:v>
                </c:pt>
                <c:pt idx="1">
                  <c:v>133717</c:v>
                </c:pt>
                <c:pt idx="2">
                  <c:v>155197</c:v>
                </c:pt>
                <c:pt idx="3">
                  <c:v>142014</c:v>
                </c:pt>
                <c:pt idx="4">
                  <c:v>205586</c:v>
                </c:pt>
                <c:pt idx="5">
                  <c:v>206111</c:v>
                </c:pt>
                <c:pt idx="6">
                  <c:v>214975</c:v>
                </c:pt>
                <c:pt idx="7">
                  <c:v>227323</c:v>
                </c:pt>
                <c:pt idx="8">
                  <c:v>264676</c:v>
                </c:pt>
                <c:pt idx="9">
                  <c:v>269604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85-6141-AEC8-275D3E62D965}"/>
            </c:ext>
          </c:extLst>
        </c:ser>
        <c:ser>
          <c:idx val="7"/>
          <c:order val="7"/>
          <c:tx>
            <c:strRef>
              <c:f>'[data.xlsx]cifar init analysis'!$B$51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analysis'!$C$51:$L$51</c:f>
              <c:numCache>
                <c:formatCode>General</c:formatCode>
                <c:ptCount val="10"/>
                <c:pt idx="0">
                  <c:v>30910.7</c:v>
                </c:pt>
                <c:pt idx="1">
                  <c:v>30375</c:v>
                </c:pt>
                <c:pt idx="2">
                  <c:v>30442.5</c:v>
                </c:pt>
                <c:pt idx="3">
                  <c:v>31681.9</c:v>
                </c:pt>
                <c:pt idx="4">
                  <c:v>38660.699999999997</c:v>
                </c:pt>
                <c:pt idx="5">
                  <c:v>38777.4</c:v>
                </c:pt>
                <c:pt idx="6">
                  <c:v>38876.6</c:v>
                </c:pt>
                <c:pt idx="7">
                  <c:v>39706.1</c:v>
                </c:pt>
                <c:pt idx="8">
                  <c:v>40645.9</c:v>
                </c:pt>
                <c:pt idx="9">
                  <c:v>40890.5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C85-6141-AEC8-275D3E62D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79620928"/>
        <c:axId val="-2079898720"/>
      </c:barChart>
      <c:catAx>
        <c:axId val="-2079620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 sz="1200"/>
                  <a:t>Number of Processes</a:t>
                </a:r>
              </a:p>
            </c:rich>
          </c:tx>
          <c:layout>
            <c:manualLayout>
              <c:xMode val="edge"/>
              <c:yMode val="edge"/>
              <c:x val="0.37798973991887402"/>
              <c:y val="0.75601026845328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79898720"/>
        <c:crosses val="autoZero"/>
        <c:auto val="1"/>
        <c:lblAlgn val="ctr"/>
        <c:lblOffset val="100"/>
        <c:noMultiLvlLbl val="0"/>
      </c:catAx>
      <c:valAx>
        <c:axId val="-20798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 sz="1200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79620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7269369106639E-2"/>
          <c:y val="0.80167614464858605"/>
          <c:w val="0.933583163215709"/>
          <c:h val="0.17980533683289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811582579955"/>
          <c:y val="5.0457130358705103E-2"/>
          <c:w val="0.82412668902498298"/>
          <c:h val="0.75444444444444403"/>
        </c:manualLayout>
      </c:layout>
      <c:lineChart>
        <c:grouping val="standard"/>
        <c:varyColors val="0"/>
        <c:ser>
          <c:idx val="2"/>
          <c:order val="0"/>
          <c:tx>
            <c:strRef>
              <c:f>'[data.xlsx]cifar init analysis'!$B$11</c:f>
              <c:strCache>
                <c:ptCount val="1"/>
                <c:pt idx="0">
                  <c:v>Ideal</c:v>
                </c:pt>
              </c:strCache>
            </c:strRef>
          </c:tx>
          <c:spPr>
            <a:ln w="3810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analysis'!$C$11:$L$11</c:f>
              <c:numCache>
                <c:formatCode>0.00E+00</c:formatCode>
                <c:ptCount val="10"/>
                <c:pt idx="0">
                  <c:v>20855000</c:v>
                </c:pt>
                <c:pt idx="1">
                  <c:v>10427500</c:v>
                </c:pt>
                <c:pt idx="2">
                  <c:v>5213750</c:v>
                </c:pt>
                <c:pt idx="3">
                  <c:v>2606875</c:v>
                </c:pt>
                <c:pt idx="4">
                  <c:v>1303437.5</c:v>
                </c:pt>
                <c:pt idx="5">
                  <c:v>651718.75</c:v>
                </c:pt>
                <c:pt idx="6">
                  <c:v>325859.375</c:v>
                </c:pt>
                <c:pt idx="7">
                  <c:v>162929.6875</c:v>
                </c:pt>
                <c:pt idx="8">
                  <c:v>81464.84375</c:v>
                </c:pt>
                <c:pt idx="9">
                  <c:v>40732.421875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B3-F14C-ADB2-B21930B44C69}"/>
            </c:ext>
          </c:extLst>
        </c:ser>
        <c:ser>
          <c:idx val="1"/>
          <c:order val="1"/>
          <c:tx>
            <c:strRef>
              <c:f>'[data.xlsx]cifar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'[data.xlsx]cifar init analysis'!$C$10:$L$10</c:f>
              <c:numCache>
                <c:formatCode>0.00E+00</c:formatCode>
                <c:ptCount val="10"/>
                <c:pt idx="0">
                  <c:v>20855000</c:v>
                </c:pt>
                <c:pt idx="1">
                  <c:v>10922500</c:v>
                </c:pt>
                <c:pt idx="2" formatCode="General">
                  <c:v>6274270</c:v>
                </c:pt>
                <c:pt idx="3">
                  <c:v>4493650</c:v>
                </c:pt>
                <c:pt idx="4">
                  <c:v>2580770</c:v>
                </c:pt>
                <c:pt idx="5">
                  <c:v>1135000</c:v>
                </c:pt>
                <c:pt idx="6">
                  <c:v>1072040</c:v>
                </c:pt>
                <c:pt idx="7" formatCode="General">
                  <c:v>743985</c:v>
                </c:pt>
                <c:pt idx="8" formatCode="General">
                  <c:v>738797</c:v>
                </c:pt>
                <c:pt idx="9" formatCode="General">
                  <c:v>816401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B3-F14C-ADB2-B21930B44C69}"/>
            </c:ext>
          </c:extLst>
        </c:ser>
        <c:ser>
          <c:idx val="0"/>
          <c:order val="2"/>
          <c:tx>
            <c:strRef>
              <c:f>'[data.xlsx]cifar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cat>
          <c:val>
            <c:numRef>
              <c:f>'[data.xlsx]cifar init analysis'!$C$50:$L$50</c:f>
              <c:numCache>
                <c:formatCode>0.00E+00</c:formatCode>
                <c:ptCount val="10"/>
                <c:pt idx="0">
                  <c:v>20924500</c:v>
                </c:pt>
                <c:pt idx="1">
                  <c:v>10379600</c:v>
                </c:pt>
                <c:pt idx="2">
                  <c:v>5330850</c:v>
                </c:pt>
                <c:pt idx="3" formatCode="General">
                  <c:v>2772630</c:v>
                </c:pt>
                <c:pt idx="4" formatCode="General">
                  <c:v>1548770</c:v>
                </c:pt>
                <c:pt idx="5" formatCode="General">
                  <c:v>850203</c:v>
                </c:pt>
                <c:pt idx="6" formatCode="General">
                  <c:v>611136</c:v>
                </c:pt>
                <c:pt idx="7" formatCode="General">
                  <c:v>439734</c:v>
                </c:pt>
                <c:pt idx="8" formatCode="General">
                  <c:v>521711</c:v>
                </c:pt>
                <c:pt idx="9" formatCode="General">
                  <c:v>676626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B3-F14C-ADB2-B21930B44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9219616"/>
        <c:axId val="2139163184"/>
      </c:lineChart>
      <c:catAx>
        <c:axId val="2139219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9163184"/>
        <c:crosses val="autoZero"/>
        <c:auto val="1"/>
        <c:lblAlgn val="ctr"/>
        <c:lblOffset val="100"/>
        <c:noMultiLvlLbl val="0"/>
      </c:catAx>
      <c:valAx>
        <c:axId val="2139163184"/>
        <c:scaling>
          <c:logBase val="10"/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1.2345679012345699E-2"/>
              <c:y val="0.345815835520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9219616"/>
        <c:crosses val="autoZero"/>
        <c:crossBetween val="between"/>
        <c:dispUnits>
          <c:builtInUnit val="thousands"/>
        </c:dispUnits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49587421882834398"/>
          <c:y val="0.15000222263874399"/>
          <c:w val="0.47016260318720199"/>
          <c:h val="0.1797573978353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9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60E3DFD-84E9-8348-9B7D-1E45ED6C3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Interprocess</a:t>
            </a:r>
            <a:r>
              <a:rPr lang="en-US" baseline="0" dirty="0"/>
              <a:t> contention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Caused by </a:t>
            </a:r>
            <a:r>
              <a:rPr lang="en-US" baseline="0" dirty="0" err="1"/>
              <a:t>mmap</a:t>
            </a:r>
            <a:r>
              <a:rPr lang="en-US" baseline="0" dirty="0"/>
              <a:t> which is used internally in LMDB</a:t>
            </a:r>
          </a:p>
          <a:p>
            <a:pPr marL="342900" indent="-342900">
              <a:buFontTx/>
              <a:buChar char="-"/>
            </a:pPr>
            <a:r>
              <a:rPr lang="en-US" baseline="0"/>
              <a:t>Caused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7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209902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 GB</a:t>
            </a:r>
          </a:p>
        </p:txBody>
      </p:sp>
    </p:spTree>
    <p:extLst>
      <p:ext uri="{BB962C8B-B14F-4D97-AF65-F5344CB8AC3E}">
        <p14:creationId xmlns:p14="http://schemas.microsoft.com/office/powerpoint/2010/main" val="2133688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1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56FF1B6-7B00-4881-8D9D-926E9AF3B8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9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2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5.jpeg" descr="background4"/>
          <p:cNvPicPr>
            <a:picLocks noChangeAspect="1"/>
          </p:cNvPicPr>
          <p:nvPr/>
        </p:nvPicPr>
        <p:blipFill>
          <a:blip r:embed="rId2">
            <a:extLst/>
          </a:blip>
          <a:srcRect t="5333" b="41333"/>
          <a:stretch>
            <a:fillRect/>
          </a:stretch>
        </p:blipFill>
        <p:spPr>
          <a:xfrm>
            <a:off x="228600" y="363536"/>
            <a:ext cx="8702675" cy="343694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3886200"/>
            <a:ext cx="8305800" cy="1295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718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167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742950" indent="-28575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684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708494" y="6248403"/>
            <a:ext cx="301906" cy="2888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8499423" y="6235908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8" indent="-320038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457200" y="256809"/>
            <a:ext cx="8229600" cy="11786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457200" y="1435464"/>
            <a:ext cx="4040188" cy="7394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8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0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6515100" y="0"/>
            <a:ext cx="1943100" cy="609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685800" y="304800"/>
            <a:ext cx="5676900" cy="6553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4440738" y="6505277"/>
            <a:ext cx="253606" cy="2492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584200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Font typeface="Arial"/>
              <a:defRPr sz="3200"/>
            </a:lvl1pPr>
            <a:lvl2pPr marL="783771" indent="-326571">
              <a:spcBef>
                <a:spcPts val="700"/>
              </a:spcBef>
              <a:buFont typeface="Arial"/>
              <a:defRPr sz="3200"/>
            </a:lvl2pPr>
            <a:lvl3pPr>
              <a:spcBef>
                <a:spcPts val="700"/>
              </a:spcBef>
              <a:buFont typeface="Arial"/>
              <a:defRPr sz="3200"/>
            </a:lvl3pPr>
            <a:lvl4pPr marL="1737360" indent="-365760">
              <a:spcBef>
                <a:spcPts val="700"/>
              </a:spcBef>
              <a:buFont typeface="Arial"/>
              <a:defRPr sz="3200"/>
            </a:lvl4pPr>
            <a:lvl5pPr marL="2194560" indent="-365760">
              <a:spcBef>
                <a:spcPts val="700"/>
              </a:spcBef>
              <a:buFont typeface="Arial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428183" y="6404293"/>
            <a:ext cx="258623" cy="269239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0">
            <a:alphaModFix amt="5000"/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 descr="vt_maroon_invent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hape 6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pic>
        <p:nvPicPr>
          <p:cNvPr id="7" name="image4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92595" y="6341269"/>
            <a:ext cx="1242262" cy="46831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85800" y="1219200"/>
            <a:ext cx="7772400" cy="563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842094" y="5791203"/>
            <a:ext cx="301906" cy="28882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2" r:id="rId7"/>
    <p:sldLayoutId id="2147483663" r:id="rId8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457200" y="3962400"/>
            <a:ext cx="8305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Parallel I/O Optimizations for Scalable Deep Learning</a:t>
            </a:r>
            <a:endParaRPr i="1" dirty="0"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914400"/>
          </a:xfrm>
          <a:prstGeom prst="rect">
            <a:avLst/>
          </a:prstGeom>
        </p:spPr>
        <p:txBody>
          <a:bodyPr/>
          <a:lstStyle/>
          <a:p>
            <a:pPr defTabSz="832103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t>Sarunya Pumma</a:t>
            </a:r>
            <a:r>
              <a:rPr lang="en-US"/>
              <a:t> (sarunya@vt.edu),</a:t>
            </a:r>
            <a:r>
              <a:t> </a:t>
            </a:r>
            <a:r>
              <a:rPr dirty="0"/>
              <a:t>Min Si</a:t>
            </a:r>
            <a:r>
              <a:rPr lang="en-US" dirty="0"/>
              <a:t>, </a:t>
            </a:r>
            <a:r>
              <a:rPr dirty="0"/>
              <a:t>Wu-chun Feng</a:t>
            </a:r>
            <a:r>
              <a:rPr lang="en-US" dirty="0"/>
              <a:t>,</a:t>
            </a:r>
            <a:r>
              <a:rPr dirty="0"/>
              <a:t> and Pavan Balaji</a:t>
            </a:r>
            <a:endParaRPr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049533" y="6428254"/>
            <a:ext cx="10829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12</a:t>
            </a:r>
            <a:r>
              <a:rPr dirty="0"/>
              <a:t>/</a:t>
            </a:r>
            <a:r>
              <a:rPr lang="en-US" dirty="0"/>
              <a:t>16</a:t>
            </a:r>
            <a:r>
              <a:rPr dirty="0"/>
              <a:t>/2017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1066800"/>
          </a:xfrm>
        </p:spPr>
        <p:txBody>
          <a:bodyPr/>
          <a:lstStyle/>
          <a:p>
            <a:r>
              <a:rPr lang="en-US" dirty="0"/>
              <a:t>LMDBIO-DM: Design and Implementation Part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32420"/>
            <a:ext cx="8153400" cy="2858580"/>
          </a:xfrm>
        </p:spPr>
        <p:txBody>
          <a:bodyPr>
            <a:noAutofit/>
          </a:bodyPr>
          <a:lstStyle/>
          <a:p>
            <a:r>
              <a:rPr lang="en-US" sz="2000" b="1" i="1" dirty="0"/>
              <a:t>Part I: </a:t>
            </a:r>
            <a:r>
              <a:rPr lang="en-US" sz="2000" b="1" dirty="0"/>
              <a:t>Serializing I/O &amp; process coordination</a:t>
            </a:r>
          </a:p>
          <a:p>
            <a:pPr lvl="1"/>
            <a:r>
              <a:rPr lang="en-US" sz="1800" dirty="0"/>
              <a:t>Each process reads its data and sends the higher rank process the location to start fetching its data from</a:t>
            </a:r>
          </a:p>
          <a:p>
            <a:pPr lvl="1"/>
            <a:r>
              <a:rPr lang="en-US" sz="1800" dirty="0"/>
              <a:t>Number of bytes read is </a:t>
            </a:r>
            <a:r>
              <a:rPr lang="en-US" sz="1800" dirty="0">
                <a:solidFill>
                  <a:srgbClr val="C00000"/>
                </a:solidFill>
              </a:rPr>
              <a:t>EXACT</a:t>
            </a:r>
            <a:r>
              <a:rPr lang="en-US" sz="1800" dirty="0"/>
              <a:t>… but I/O is done </a:t>
            </a:r>
            <a:r>
              <a:rPr lang="en-US" sz="1800" dirty="0">
                <a:solidFill>
                  <a:srgbClr val="C00000"/>
                </a:solidFill>
              </a:rPr>
              <a:t>sequentially</a:t>
            </a:r>
          </a:p>
          <a:p>
            <a:pPr lvl="1"/>
            <a:r>
              <a:rPr lang="en-US" sz="1800" dirty="0"/>
              <a:t>We use </a:t>
            </a:r>
            <a:r>
              <a:rPr lang="en-US" sz="1800" b="1" dirty="0">
                <a:solidFill>
                  <a:srgbClr val="C00000"/>
                </a:solidFill>
              </a:rPr>
              <a:t>symmetric memory allocation </a:t>
            </a:r>
            <a:r>
              <a:rPr lang="en-US" sz="1800" dirty="0">
                <a:solidFill>
                  <a:schemeClr val="tx1"/>
                </a:solidFill>
              </a:rPr>
              <a:t>technique to allow processes to exchange the complex data structure that represents the position of a data record in the B+ tree, called “cursor”</a:t>
            </a:r>
          </a:p>
          <a:p>
            <a:pPr lvl="2"/>
            <a:r>
              <a:rPr lang="en-US" sz="1800" dirty="0"/>
              <a:t>Cursor contains </a:t>
            </a:r>
            <a:r>
              <a:rPr lang="en-US" sz="1800" b="1" dirty="0">
                <a:solidFill>
                  <a:srgbClr val="C00000"/>
                </a:solidFill>
              </a:rPr>
              <a:t>addresses</a:t>
            </a:r>
            <a:r>
              <a:rPr lang="en-US" sz="1800" dirty="0"/>
              <a:t> of branch nodes and a leave node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7536"/>
              </p:ext>
            </p:extLst>
          </p:nvPr>
        </p:nvGraphicFramePr>
        <p:xfrm>
          <a:off x="1468386" y="4260940"/>
          <a:ext cx="6075092" cy="417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6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468386" y="4962960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2968408" y="5377622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>
            <a:off x="4468431" y="5774850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>
            <a:off x="5968453" y="6191523"/>
            <a:ext cx="157502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78170" y="4260940"/>
            <a:ext cx="990216" cy="33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6727" y="4961020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1258406" y="4939858"/>
            <a:ext cx="117609" cy="1137169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45000" rIns="90000" bIns="45000" numCol="1" spcCol="38100" rtlCol="0" anchor="ctr">
            <a:noAutofit/>
          </a:bodyPr>
          <a:lstStyle/>
          <a:p>
            <a:pPr defTabSz="900044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09645" y="5130709"/>
            <a:ext cx="1036222" cy="275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Sequential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68408" y="4960950"/>
            <a:ext cx="0" cy="38639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68430" y="5377622"/>
            <a:ext cx="0" cy="39722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82341" y="5797713"/>
            <a:ext cx="0" cy="3694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0" y="4951454"/>
            <a:ext cx="211461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sends cursor to P1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2361" y="5354038"/>
            <a:ext cx="2119073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sends cursor to P2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82872" y="5790428"/>
            <a:ext cx="2146663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sends cursor to P3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43476" y="6215925"/>
            <a:ext cx="1" cy="31008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40225" y="5407905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61338" y="5792022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3459" y="6246880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P3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0305" y="6193301"/>
            <a:ext cx="390125" cy="33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52230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8305800" cy="1066800"/>
          </a:xfrm>
        </p:spPr>
        <p:txBody>
          <a:bodyPr/>
          <a:lstStyle/>
          <a:p>
            <a:r>
              <a:rPr lang="en-US" dirty="0"/>
              <a:t>LMDBIO-DM: Design and Implementation Part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089" y="876659"/>
            <a:ext cx="8077200" cy="5638800"/>
          </a:xfrm>
        </p:spPr>
        <p:txBody>
          <a:bodyPr>
            <a:normAutofit/>
          </a:bodyPr>
          <a:lstStyle/>
          <a:p>
            <a:r>
              <a:rPr lang="en-US" sz="2000" b="1" i="1" dirty="0"/>
              <a:t>Part II: </a:t>
            </a:r>
            <a:r>
              <a:rPr lang="en-US" sz="2000" b="1" dirty="0"/>
              <a:t>Speculative data reading</a:t>
            </a:r>
          </a:p>
          <a:p>
            <a:pPr lvl="1"/>
            <a:r>
              <a:rPr lang="en-US" sz="1800" dirty="0"/>
              <a:t>Each process estimates and </a:t>
            </a:r>
            <a:r>
              <a:rPr lang="en-US" sz="1800" dirty="0" err="1"/>
              <a:t>prefetches</a:t>
            </a:r>
            <a:r>
              <a:rPr lang="en-US" sz="1800" dirty="0"/>
              <a:t> some data before preforming in-memory data seek</a:t>
            </a:r>
          </a:p>
          <a:p>
            <a:pPr lvl="2"/>
            <a:r>
              <a:rPr lang="en-US" sz="1800" dirty="0"/>
              <a:t>The estimation is corrected in every iteration by using the actual data read in all of the previous iterations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This add a small amount of extra data reading, but allows parallel I/O</a:t>
            </a:r>
          </a:p>
          <a:p>
            <a:pPr lvl="1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07229" y="6597057"/>
            <a:ext cx="244104" cy="257831"/>
          </a:xfrm>
        </p:spPr>
        <p:txBody>
          <a:bodyPr/>
          <a:lstStyle/>
          <a:p>
            <a:fld id="{86CB4B4D-7CA3-9044-876B-883B54F8677D}" type="slidenum">
              <a:rPr lang="uk-UA" sz="1200" smtClean="0"/>
              <a:t>11</a:t>
            </a:fld>
            <a:endParaRPr lang="uk-UA" sz="1200" dirty="0"/>
          </a:p>
        </p:txBody>
      </p:sp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36036"/>
              </p:ext>
            </p:extLst>
          </p:nvPr>
        </p:nvGraphicFramePr>
        <p:xfrm>
          <a:off x="1296780" y="3048000"/>
          <a:ext cx="5674252" cy="443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3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5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3" name="Straight Arrow Connector 102"/>
          <p:cNvCxnSpPr/>
          <p:nvPr/>
        </p:nvCxnSpPr>
        <p:spPr>
          <a:xfrm>
            <a:off x="1296780" y="4693274"/>
            <a:ext cx="1391624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/>
          <p:nvPr/>
        </p:nvCxnSpPr>
        <p:spPr>
          <a:xfrm>
            <a:off x="2702534" y="5101322"/>
            <a:ext cx="1419929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Straight Arrow Connector 104"/>
          <p:cNvCxnSpPr/>
          <p:nvPr/>
        </p:nvCxnSpPr>
        <p:spPr>
          <a:xfrm>
            <a:off x="4122463" y="5498038"/>
            <a:ext cx="1427223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Arrow Connector 105"/>
          <p:cNvCxnSpPr/>
          <p:nvPr/>
        </p:nvCxnSpPr>
        <p:spPr>
          <a:xfrm>
            <a:off x="5535576" y="5905739"/>
            <a:ext cx="1321157" cy="1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TextBox 106"/>
          <p:cNvSpPr txBox="1"/>
          <p:nvPr/>
        </p:nvSpPr>
        <p:spPr>
          <a:xfrm>
            <a:off x="401090" y="3062646"/>
            <a:ext cx="118928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Database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58679" y="4715462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9" name="Left Brace 108"/>
          <p:cNvSpPr/>
          <p:nvPr/>
        </p:nvSpPr>
        <p:spPr>
          <a:xfrm>
            <a:off x="913799" y="4693274"/>
            <a:ext cx="113179" cy="1726223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7758" y="5006295"/>
            <a:ext cx="523216" cy="1262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Sequential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In-memor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y seek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2702534" y="4654963"/>
            <a:ext cx="0" cy="43949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4122463" y="5094460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549686" y="5505634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783398" y="4669475"/>
            <a:ext cx="239276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sends cursor to P1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97576" y="5094658"/>
            <a:ext cx="236856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sends cursor to P2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626299" y="5570285"/>
            <a:ext cx="258698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sends cursor to P3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6876822" y="5898261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929410" y="5865908"/>
            <a:ext cx="176574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latin typeface="Calibri" charset="0"/>
                <a:ea typeface="Calibri" charset="0"/>
                <a:cs typeface="Calibri" charset="0"/>
              </a:rPr>
              <a:t>P3 sends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cursor to P0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i="1" dirty="0">
                <a:latin typeface="Calibri" charset="0"/>
                <a:ea typeface="Calibri" charset="0"/>
                <a:cs typeface="Calibri" charset="0"/>
              </a:rPr>
              <a:t>(for the next batch)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1313714" y="3808944"/>
            <a:ext cx="177704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Straight Arrow Connector 119"/>
          <p:cNvCxnSpPr/>
          <p:nvPr/>
        </p:nvCxnSpPr>
        <p:spPr>
          <a:xfrm>
            <a:off x="2425899" y="3985633"/>
            <a:ext cx="216379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/>
          <p:cNvCxnSpPr/>
          <p:nvPr/>
        </p:nvCxnSpPr>
        <p:spPr>
          <a:xfrm>
            <a:off x="3873699" y="4193024"/>
            <a:ext cx="2214916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/>
          <p:cNvCxnSpPr/>
          <p:nvPr/>
        </p:nvCxnSpPr>
        <p:spPr>
          <a:xfrm>
            <a:off x="5381859" y="4442340"/>
            <a:ext cx="158917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TextBox 122"/>
          <p:cNvSpPr txBox="1"/>
          <p:nvPr/>
        </p:nvSpPr>
        <p:spPr>
          <a:xfrm>
            <a:off x="1637361" y="3816223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latin typeface="Calibri" charset="0"/>
                <a:ea typeface="Calibri" charset="0"/>
                <a:cs typeface="Calibri" charset="0"/>
              </a:rPr>
              <a:t>P0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296780" y="5117172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TextBox 124"/>
          <p:cNvSpPr txBox="1"/>
          <p:nvPr/>
        </p:nvSpPr>
        <p:spPr>
          <a:xfrm>
            <a:off x="1366177" y="5138912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latin typeface="Calibri" charset="0"/>
                <a:ea typeface="Calibri" charset="0"/>
                <a:cs typeface="Calibri" charset="0"/>
              </a:rPr>
              <a:t>P0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702534" y="5489806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Straight Arrow Connector 126"/>
          <p:cNvCxnSpPr/>
          <p:nvPr/>
        </p:nvCxnSpPr>
        <p:spPr>
          <a:xfrm>
            <a:off x="4141890" y="5950833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Arrow Connector 127"/>
          <p:cNvCxnSpPr/>
          <p:nvPr/>
        </p:nvCxnSpPr>
        <p:spPr>
          <a:xfrm>
            <a:off x="5608076" y="6337899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/>
          <p:cNvSpPr txBox="1"/>
          <p:nvPr/>
        </p:nvSpPr>
        <p:spPr>
          <a:xfrm>
            <a:off x="2925813" y="5117172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832107" y="5540622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573" y="5550180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10071" y="5973630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82009" y="5934653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P3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689507" y="6358103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P3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90763" y="3979558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latin typeface="Calibri" charset="0"/>
                <a:ea typeface="Calibri" charset="0"/>
                <a:cs typeface="Calibri" charset="0"/>
              </a:rPr>
              <a:t>P1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589689" y="4195582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latin typeface="Calibri" charset="0"/>
                <a:ea typeface="Calibri" charset="0"/>
                <a:cs typeface="Calibri" charset="0"/>
              </a:rPr>
              <a:t>P2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88615" y="4451671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P3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8" name="Left Brace 137"/>
          <p:cNvSpPr/>
          <p:nvPr/>
        </p:nvSpPr>
        <p:spPr>
          <a:xfrm>
            <a:off x="888023" y="3791187"/>
            <a:ext cx="137172" cy="831850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02546" y="3511963"/>
            <a:ext cx="523216" cy="1408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Concurrent speculative read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8693740" y="4546840"/>
            <a:ext cx="1" cy="1950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8289839" y="5332816"/>
            <a:ext cx="1126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8480071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/>
          <a:lstStyle/>
          <a:p>
            <a:pPr algn="r"/>
            <a:r>
              <a:rPr lang="en-US" dirty="0"/>
              <a:t>Experiments and Results</a:t>
            </a:r>
          </a:p>
        </p:txBody>
      </p:sp>
    </p:spTree>
    <p:extLst>
      <p:ext uri="{BB962C8B-B14F-4D97-AF65-F5344CB8AC3E}">
        <p14:creationId xmlns:p14="http://schemas.microsoft.com/office/powerpoint/2010/main" val="20043467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CIFAR10-Large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5335"/>
              </p:ext>
            </p:extLst>
          </p:nvPr>
        </p:nvGraphicFramePr>
        <p:xfrm>
          <a:off x="0" y="1508638"/>
          <a:ext cx="4800600" cy="527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090454"/>
              </p:ext>
            </p:extLst>
          </p:nvPr>
        </p:nvGraphicFramePr>
        <p:xfrm>
          <a:off x="4648200" y="1504674"/>
          <a:ext cx="4419600" cy="520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1430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1661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4,096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1,024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memory)</a:t>
            </a:r>
          </a:p>
        </p:txBody>
      </p:sp>
    </p:spTree>
    <p:extLst>
      <p:ext uri="{BB962C8B-B14F-4D97-AF65-F5344CB8AC3E}">
        <p14:creationId xmlns:p14="http://schemas.microsoft.com/office/powerpoint/2010/main" val="21241516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334000" y="11430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1661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ImageNet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CaffeNet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4,096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32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memory)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25917"/>
              </p:ext>
            </p:extLst>
          </p:nvPr>
        </p:nvGraphicFramePr>
        <p:xfrm>
          <a:off x="90055" y="1481928"/>
          <a:ext cx="4442978" cy="5223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510003"/>
              </p:ext>
            </p:extLst>
          </p:nvPr>
        </p:nvGraphicFramePr>
        <p:xfrm>
          <a:off x="4876799" y="1371600"/>
          <a:ext cx="4150883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32800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I/O is a significant problem in deep Learning</a:t>
            </a:r>
          </a:p>
          <a:p>
            <a:pPr lvl="1"/>
            <a:r>
              <a:rPr lang="en-US" sz="2200" dirty="0"/>
              <a:t>Improved hardware trends making communication and computation faster, making I/O an even bigger problem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We proposed </a:t>
            </a:r>
            <a:r>
              <a:rPr lang="en-US" sz="2200" dirty="0">
                <a:solidFill>
                  <a:srgbClr val="C00000"/>
                </a:solidFill>
              </a:rPr>
              <a:t>LMDBIO</a:t>
            </a:r>
            <a:r>
              <a:rPr lang="en-US" sz="2200" dirty="0"/>
              <a:t>: an optimized I/O framework specially designed for deep-learning applications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LMDBIO with both optimizations significantly improves deep learning performance</a:t>
            </a:r>
          </a:p>
          <a:p>
            <a:pPr lvl="1"/>
            <a:r>
              <a:rPr lang="en-US" sz="2200" dirty="0"/>
              <a:t>For </a:t>
            </a:r>
            <a:r>
              <a:rPr lang="en-US" sz="2200" dirty="0">
                <a:solidFill>
                  <a:srgbClr val="C00000"/>
                </a:solidFill>
              </a:rPr>
              <a:t>CIFAR 10-Large</a:t>
            </a:r>
            <a:r>
              <a:rPr lang="en-US" sz="2200" dirty="0"/>
              <a:t>, we achieve nearly </a:t>
            </a:r>
            <a:r>
              <a:rPr lang="en-US" sz="2200" dirty="0">
                <a:solidFill>
                  <a:srgbClr val="C00000"/>
                </a:solidFill>
              </a:rPr>
              <a:t>5x</a:t>
            </a:r>
            <a:r>
              <a:rPr lang="en-US" sz="2200" dirty="0"/>
              <a:t> improvement</a:t>
            </a:r>
          </a:p>
          <a:p>
            <a:pPr lvl="1"/>
            <a:r>
              <a:rPr lang="en-US" sz="2200" dirty="0"/>
              <a:t>For </a:t>
            </a:r>
            <a:r>
              <a:rPr lang="en-US" sz="2200" dirty="0" err="1">
                <a:solidFill>
                  <a:srgbClr val="C00000"/>
                </a:solidFill>
              </a:rPr>
              <a:t>ImageNet</a:t>
            </a:r>
            <a:r>
              <a:rPr lang="en-US" sz="2200" dirty="0">
                <a:solidFill>
                  <a:srgbClr val="C00000"/>
                </a:solidFill>
              </a:rPr>
              <a:t>-Large</a:t>
            </a:r>
            <a:r>
              <a:rPr lang="en-US" sz="2200" dirty="0"/>
              <a:t>, we achieve nearly </a:t>
            </a:r>
            <a:r>
              <a:rPr lang="en-US" sz="2200" dirty="0">
                <a:solidFill>
                  <a:srgbClr val="C00000"/>
                </a:solidFill>
              </a:rPr>
              <a:t>53x</a:t>
            </a:r>
            <a:r>
              <a:rPr lang="en-US" sz="2200" dirty="0"/>
              <a:t> improvement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677979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0"/>
            <a:ext cx="2895600" cy="6096000"/>
          </a:xfrm>
        </p:spPr>
        <p:txBody>
          <a:bodyPr/>
          <a:lstStyle/>
          <a:p>
            <a:pPr algn="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66540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0"/>
            <a:ext cx="2895600" cy="6096000"/>
          </a:xfrm>
        </p:spPr>
        <p:txBody>
          <a:bodyPr/>
          <a:lstStyle/>
          <a:p>
            <a:pPr algn="r"/>
            <a:r>
              <a:rPr lang="en-US" dirty="0"/>
              <a:t>Back Up Slides</a:t>
            </a:r>
          </a:p>
        </p:txBody>
      </p:sp>
    </p:spTree>
    <p:extLst>
      <p:ext uri="{BB962C8B-B14F-4D97-AF65-F5344CB8AC3E}">
        <p14:creationId xmlns:p14="http://schemas.microsoft.com/office/powerpoint/2010/main" val="20253994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Challenges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645427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F1BAA1-FB09-4AD7-88AB-804CD2A1D953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246" name="Straight Arrow Connector 245"/>
          <p:cNvCxnSpPr/>
          <p:nvPr/>
        </p:nvCxnSpPr>
        <p:spPr>
          <a:xfrm flipV="1">
            <a:off x="660972" y="1089128"/>
            <a:ext cx="0" cy="4347619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Straight Arrow Connector 247"/>
          <p:cNvCxnSpPr/>
          <p:nvPr/>
        </p:nvCxnSpPr>
        <p:spPr>
          <a:xfrm>
            <a:off x="660972" y="5410200"/>
            <a:ext cx="4800600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2" name="TextBox 251"/>
          <p:cNvSpPr txBox="1"/>
          <p:nvPr/>
        </p:nvSpPr>
        <p:spPr>
          <a:xfrm>
            <a:off x="1447800" y="5410200"/>
            <a:ext cx="22098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Network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(width and depth)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3" name="TextBox 252"/>
          <p:cNvSpPr txBox="1"/>
          <p:nvPr/>
        </p:nvSpPr>
        <p:spPr>
          <a:xfrm rot="16200000">
            <a:off x="-355314" y="2743200"/>
            <a:ext cx="12954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Batch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(# samples)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38301" y="2053033"/>
            <a:ext cx="1295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I/O Bound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2057400" y="3810000"/>
            <a:ext cx="31976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Communication</a:t>
            </a:r>
            <a:r>
              <a:rPr kumimoji="0" lang="en-US" sz="1800" b="1" i="1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362200" y="1089127"/>
            <a:ext cx="2156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Compute</a:t>
            </a:r>
            <a:r>
              <a:rPr kumimoji="0" lang="en-US" sz="1800" b="1" i="1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734278" y="15240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2667000" y="42672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7978" y="1447800"/>
            <a:ext cx="3156995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High-dimensional input data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classification</a:t>
            </a:r>
          </a:p>
          <a:p>
            <a:pPr marL="361950" lvl="3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Data Science Bowl’s </a:t>
            </a:r>
            <a:br>
              <a:rPr lang="en-US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tumor detection from CT scans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1" y="4191000"/>
            <a:ext cx="3200400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44463" lvl="1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Networks with large number of parameters</a:t>
            </a:r>
          </a:p>
          <a:p>
            <a:pPr marL="144463" lvl="2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Unsupervised image feature extraction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LLNL’s network with 15 billion parameters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1" y="2390729"/>
            <a:ext cx="1923578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 </a:t>
            </a:r>
            <a:r>
              <a:rPr lang="en-US" sz="1400">
                <a:latin typeface="Calibri" charset="0"/>
                <a:ea typeface="Calibri" charset="0"/>
                <a:cs typeface="Calibri" charset="0"/>
              </a:rPr>
              <a:t>volume data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Sentiment 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Twitter 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Yelp’s review fraud detection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classification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ImageNet’s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image classification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/>
          <a:stretch/>
        </p:blipFill>
        <p:spPr>
          <a:xfrm>
            <a:off x="3505200" y="5486400"/>
            <a:ext cx="1861144" cy="9526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52800" y="6477000"/>
            <a:ext cx="2209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>
                <a:latin typeface="Calibri" charset="0"/>
                <a:ea typeface="Calibri" charset="0"/>
                <a:cs typeface="Calibri" charset="0"/>
              </a:rPr>
              <a:t>feature extraction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522985" y="2422361"/>
            <a:ext cx="914400" cy="914399"/>
            <a:chOff x="5257800" y="12811332"/>
            <a:chExt cx="2590800" cy="25908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257800" y="12811332"/>
              <a:ext cx="2286000" cy="2286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410200" y="12963732"/>
              <a:ext cx="2286000" cy="2286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562600" y="13116132"/>
              <a:ext cx="2286000" cy="228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2491692" y="3375509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libri" charset="0"/>
                <a:ea typeface="Calibri" charset="0"/>
                <a:cs typeface="Calibri" charset="0"/>
              </a:rPr>
              <a:t>Tumor detection from CT scans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1219200" y="1524000"/>
            <a:ext cx="228600" cy="228600"/>
          </a:xfrm>
          <a:prstGeom prst="star5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1150555"/>
            <a:ext cx="2895600" cy="3421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28600" lvl="1" indent="-133350"/>
            <a:r>
              <a:rPr lang="en-US" sz="18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In the past decade </a:t>
            </a:r>
            <a:r>
              <a:rPr lang="mr-IN" sz="18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800" b="1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/>
            <a:endParaRPr lang="en-US" sz="1400" b="1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– 20x improvement 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processor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speed</a:t>
            </a: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– 20x improvement 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speed</a:t>
            </a: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Only 1.5x improvement 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performance</a:t>
            </a:r>
          </a:p>
          <a:p>
            <a:pPr marL="95250" lvl="1">
              <a:spcBef>
                <a:spcPts val="1000"/>
              </a:spcBef>
            </a:pPr>
            <a:endParaRPr lang="en-US" sz="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5250" lvl="1">
              <a:spcBef>
                <a:spcPts val="1000"/>
              </a:spcBef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I/O will eventually become a bottleneck for most computations</a:t>
            </a:r>
          </a:p>
        </p:txBody>
      </p:sp>
    </p:spTree>
    <p:extLst>
      <p:ext uri="{BB962C8B-B14F-4D97-AF65-F5344CB8AC3E}">
        <p14:creationId xmlns:p14="http://schemas.microsoft.com/office/powerpoint/2010/main" val="18403472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7772400" cy="1066800"/>
          </a:xfrm>
        </p:spPr>
        <p:txBody>
          <a:bodyPr/>
          <a:lstStyle/>
          <a:p>
            <a:r>
              <a:rPr lang="en-US" dirty="0"/>
              <a:t>LMDBIO-LMM: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762000"/>
            <a:ext cx="77724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Problem</a:t>
            </a:r>
          </a:p>
          <a:p>
            <a:r>
              <a:rPr lang="en-US" sz="2000" dirty="0">
                <a:solidFill>
                  <a:schemeClr val="tx1"/>
                </a:solidFill>
              </a:rPr>
              <a:t>High </a:t>
            </a:r>
            <a:r>
              <a:rPr lang="en-US" sz="2000" dirty="0" err="1">
                <a:solidFill>
                  <a:schemeClr val="tx1"/>
                </a:solidFill>
              </a:rPr>
              <a:t>interprocess</a:t>
            </a:r>
            <a:r>
              <a:rPr lang="en-US" sz="2000" dirty="0">
                <a:solidFill>
                  <a:schemeClr val="tx1"/>
                </a:solidFill>
              </a:rPr>
              <a:t> contention due to </a:t>
            </a:r>
            <a:r>
              <a:rPr lang="en-US" sz="20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000" dirty="0" err="1">
                <a:solidFill>
                  <a:schemeClr val="tx1"/>
                </a:solidFill>
              </a:rPr>
              <a:t>’s</a:t>
            </a:r>
            <a:r>
              <a:rPr lang="en-US" sz="2000" dirty="0">
                <a:solidFill>
                  <a:schemeClr val="tx1"/>
                </a:solidFill>
              </a:rPr>
              <a:t> way of handling I/O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</a:rPr>
              <a:t>Solution</a:t>
            </a:r>
          </a:p>
          <a:p>
            <a:r>
              <a:rPr lang="en-US" sz="2000" dirty="0"/>
              <a:t>Localized </a:t>
            </a:r>
            <a:r>
              <a:rPr lang="en-US" sz="2000" dirty="0" err="1"/>
              <a:t>mmap</a:t>
            </a:r>
            <a:endParaRPr lang="en-US" sz="2000" dirty="0"/>
          </a:p>
          <a:p>
            <a:pPr lvl="1"/>
            <a:r>
              <a:rPr lang="en-US" sz="1800" dirty="0"/>
              <a:t>Only one process does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1800" dirty="0"/>
              <a:t> on each node </a:t>
            </a:r>
          </a:p>
          <a:p>
            <a:pPr lvl="1"/>
            <a:r>
              <a:rPr lang="en-US" sz="1800" dirty="0"/>
              <a:t>Using MPI shared-memory (MPI-3) to share data</a:t>
            </a:r>
            <a:endParaRPr lang="en-US" sz="2000" dirty="0"/>
          </a:p>
          <a:p>
            <a:r>
              <a:rPr lang="en-US" sz="2000" dirty="0"/>
              <a:t>LMDBIO has extra copy (copying from </a:t>
            </a:r>
            <a:r>
              <a:rPr lang="en-US" sz="2000" dirty="0" err="1"/>
              <a:t>mmap</a:t>
            </a:r>
            <a:r>
              <a:rPr lang="en-US" sz="2000" dirty="0"/>
              <a:t> to shared memory)</a:t>
            </a:r>
          </a:p>
          <a:p>
            <a:pPr lvl="1"/>
            <a:r>
              <a:rPr lang="en-US" sz="1800" dirty="0" err="1"/>
              <a:t>Caffe</a:t>
            </a:r>
            <a:r>
              <a:rPr lang="en-US" sz="1800" dirty="0"/>
              <a:t> still gains benefit from LMDBIO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93692" y="4276433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429000" y="5963585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81120" y="5292036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34511" y="4492285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5327" y="5801384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5990" y="5265011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39464" y="5593751"/>
            <a:ext cx="32536" cy="3600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995420" y="5593751"/>
            <a:ext cx="49161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Read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81400" y="4794000"/>
            <a:ext cx="848721" cy="47398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3581400" y="4963184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45575" y="4492285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977936" y="449463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06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49190" y="4302213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9567" y="3969611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3483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Process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0200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Process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06820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Process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77936" y="3969611"/>
            <a:ext cx="77768" cy="53471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 flipH="1">
            <a:off x="5461032" y="3947581"/>
            <a:ext cx="190124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>
            <a:off x="5922294" y="3947581"/>
            <a:ext cx="384526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5000810" y="3896384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39854" y="3896384"/>
            <a:ext cx="60854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8400" y="3896384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314084" y="4346983"/>
            <a:ext cx="1630316" cy="175393"/>
          </a:xfrm>
          <a:custGeom>
            <a:avLst/>
            <a:gdLst>
              <a:gd name="connsiteX0" fmla="*/ 0 w 1339703"/>
              <a:gd name="connsiteY0" fmla="*/ 372437 h 425599"/>
              <a:gd name="connsiteX1" fmla="*/ 744279 w 1339703"/>
              <a:gd name="connsiteY1" fmla="*/ 297 h 425599"/>
              <a:gd name="connsiteX2" fmla="*/ 1339703 w 1339703"/>
              <a:gd name="connsiteY2" fmla="*/ 425599 h 42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9703" h="425599">
                <a:moveTo>
                  <a:pt x="0" y="372437"/>
                </a:moveTo>
                <a:cubicBezTo>
                  <a:pt x="260497" y="181937"/>
                  <a:pt x="520995" y="-8563"/>
                  <a:pt x="744279" y="297"/>
                </a:cubicBezTo>
                <a:cubicBezTo>
                  <a:pt x="967563" y="9157"/>
                  <a:pt x="1339703" y="425599"/>
                  <a:pt x="1339703" y="425599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6400800"/>
            <a:ext cx="8763000" cy="430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050" b="1" dirty="0" err="1">
                <a:latin typeface="Calibri" charset="0"/>
                <a:ea typeface="Calibri" charset="0"/>
                <a:cs typeface="Calibri" charset="0"/>
              </a:rPr>
              <a:t>Sarunya</a:t>
            </a:r>
            <a:r>
              <a:rPr lang="en-US" sz="105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50" b="1" dirty="0" err="1">
                <a:latin typeface="Calibri" charset="0"/>
                <a:ea typeface="Calibri" charset="0"/>
                <a:cs typeface="Calibri" charset="0"/>
              </a:rPr>
              <a:t>Pumma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, Min Si, Wu-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chun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Feng and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Pavan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Balaji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Towards Scalable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Deeplearning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via I/O Analysis and Optimization. </a:t>
            </a:r>
            <a:r>
              <a:rPr lang="en-US" sz="1050" i="1" dirty="0">
                <a:latin typeface="Calibri" charset="0"/>
                <a:ea typeface="Calibri" charset="0"/>
                <a:cs typeface="Calibri" charset="0"/>
              </a:rPr>
              <a:t>IEEE International Conference on High Performance Computing and Communications (HPCC)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Bangkok, Thailand, Dec 18 – 20, 2017.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250190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lineshapespace.com/2016/05/Machine-Learning-her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1"/>
          <a:stretch/>
        </p:blipFill>
        <p:spPr bwMode="auto">
          <a:xfrm>
            <a:off x="2269807" y="4162425"/>
            <a:ext cx="4054793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i.dailymail.co.uk/i/pix/2015/02/18/25CCD2F400000578-2958597-image-a-27_14242701031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87464"/>
            <a:ext cx="2171700" cy="12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5750" y="4852399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Facial Recognition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Deep Dense Face Detector (Yahoo Labs)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399" y="2713443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Robotics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Asimo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(Honda)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686050" y="4216188"/>
            <a:ext cx="857250" cy="90029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19159" y="3041407"/>
            <a:ext cx="2432417" cy="92099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919846" y="2704805"/>
            <a:ext cx="1271154" cy="90490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44417" y="2802419"/>
            <a:ext cx="32383" cy="912768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03381" y="1891177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Speech Recognition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DeepSpeech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Baidu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14450" y="571500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1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Machine Learning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05" y="762000"/>
            <a:ext cx="805295" cy="8052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50" y="914400"/>
            <a:ext cx="1568312" cy="17533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62130" y="2465326"/>
            <a:ext cx="2805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Artificial Intelligence Software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AlphaGo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(Google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DeepMind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86400" y="2903674"/>
            <a:ext cx="1001693" cy="1058726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14" y="609600"/>
            <a:ext cx="1872191" cy="1248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947" y="3715187"/>
            <a:ext cx="2258908" cy="127158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35904" y="5039380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Navigation Engine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Autopilot (Tesla)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715000" y="4306217"/>
            <a:ext cx="742950" cy="18958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999" y="914400"/>
            <a:ext cx="2787511" cy="14909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/>
          <a:srcRect t="23078" b="22189"/>
          <a:stretch/>
        </p:blipFill>
        <p:spPr>
          <a:xfrm>
            <a:off x="6162999" y="1397578"/>
            <a:ext cx="1135679" cy="3844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3532" y="1681595"/>
            <a:ext cx="267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Offline &amp; Online Data Analytics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Real Time News Feed (Facebook)</a:t>
            </a:r>
          </a:p>
        </p:txBody>
      </p:sp>
    </p:spTree>
    <p:extLst>
      <p:ext uri="{BB962C8B-B14F-4D97-AF65-F5344CB8AC3E}">
        <p14:creationId xmlns:p14="http://schemas.microsoft.com/office/powerpoint/2010/main" val="16303685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49530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still have more room to improve read time</a:t>
            </a:r>
            <a:endParaRPr kumimoji="0" lang="en-US" sz="1800" b="0" i="0" u="none" strike="noStrike" cap="none" spc="0" normalizeH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Skew</a:t>
            </a:r>
            <a:r>
              <a:rPr kumimoji="0" lang="en-US" sz="1800" b="1" i="1" u="none" strike="noStrike" cap="none" spc="0" normalizeH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time is very large due to I/O imbalance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648201" y="1330071"/>
          <a:ext cx="4495800" cy="4749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LMDBIO-LMM: Performance Analysis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0" y="1316199"/>
          <a:ext cx="4572000" cy="399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2600" y="10668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10899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4515902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data structure, called “cursor”, is need in order to get the data</a:t>
            </a:r>
          </a:p>
          <a:p>
            <a:pPr lvl="1"/>
            <a:r>
              <a:rPr lang="en-US" sz="1800" dirty="0"/>
              <a:t>Cursor contains </a:t>
            </a:r>
            <a:r>
              <a:rPr lang="en-US" sz="1800" b="1" dirty="0">
                <a:solidFill>
                  <a:srgbClr val="C00000"/>
                </a:solidFill>
              </a:rPr>
              <a:t>addresses</a:t>
            </a:r>
            <a:r>
              <a:rPr lang="en-US" sz="1800" dirty="0"/>
              <a:t> of branch nodes and a leave node</a:t>
            </a:r>
          </a:p>
          <a:p>
            <a:r>
              <a:rPr lang="en-US" sz="1800" dirty="0"/>
              <a:t>To exchange the cursor between nodes, we use </a:t>
            </a:r>
            <a:r>
              <a:rPr lang="en-US" sz="1800" b="1" dirty="0">
                <a:solidFill>
                  <a:srgbClr val="C00000"/>
                </a:solidFill>
              </a:rPr>
              <a:t>symmetric memory allocation</a:t>
            </a:r>
            <a:endParaRPr lang="en-US" sz="1800" dirty="0"/>
          </a:p>
          <a:p>
            <a:pPr lvl="1"/>
            <a:r>
              <a:rPr lang="en-US" sz="1800" dirty="0"/>
              <a:t>Using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1800" dirty="0" err="1"/>
              <a:t>’s</a:t>
            </a:r>
            <a:r>
              <a:rPr lang="en-US" sz="1800" dirty="0"/>
              <a:t> fixed address to allocate an identical virtual address space on each node</a:t>
            </a:r>
          </a:p>
          <a:p>
            <a:pPr lvl="1"/>
            <a:r>
              <a:rPr lang="en-US" sz="1800" dirty="0"/>
              <a:t>A reader serializes a cursor and sends it to another process</a:t>
            </a:r>
          </a:p>
          <a:p>
            <a:pPr lvl="1"/>
            <a:r>
              <a:rPr lang="en-US" sz="1800" dirty="0"/>
              <a:t>Another process </a:t>
            </a:r>
            <a:r>
              <a:rPr lang="en-US" sz="1800" dirty="0" err="1"/>
              <a:t>deserializes</a:t>
            </a:r>
            <a:r>
              <a:rPr lang="en-US" sz="1800" dirty="0"/>
              <a:t> a cursor and continue at the same point</a:t>
            </a:r>
          </a:p>
          <a:p>
            <a:endParaRPr lang="en-US" sz="3200" dirty="0"/>
          </a:p>
        </p:txBody>
      </p:sp>
      <p:sp>
        <p:nvSpPr>
          <p:cNvPr id="54" name="Rectangle 53"/>
          <p:cNvSpPr/>
          <p:nvPr/>
        </p:nvSpPr>
        <p:spPr>
          <a:xfrm>
            <a:off x="4686743" y="3914071"/>
            <a:ext cx="3908181" cy="1993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Node 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5461" y="3930160"/>
            <a:ext cx="3908181" cy="1977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Node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LMDBIO-DM: Process Coordination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967841" y="430213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819299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118602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412371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Freeform 28"/>
          <p:cNvSpPr/>
          <p:nvPr/>
        </p:nvSpPr>
        <p:spPr>
          <a:xfrm>
            <a:off x="1349082" y="4579775"/>
            <a:ext cx="744431" cy="315594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316394" y="4581918"/>
            <a:ext cx="157705" cy="313451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553673" y="4557864"/>
            <a:ext cx="1214195" cy="311239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686587" y="4996829"/>
            <a:ext cx="406926" cy="18971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2572" y="4077136"/>
            <a:ext cx="11840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4606" y="5289125"/>
            <a:ext cx="10932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74794" y="5298031"/>
            <a:ext cx="1205243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82212" y="5298031"/>
            <a:ext cx="1183547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36607" y="4527142"/>
            <a:ext cx="1615598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034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38" name="Freeform 37"/>
          <p:cNvSpPr/>
          <p:nvPr/>
        </p:nvSpPr>
        <p:spPr>
          <a:xfrm>
            <a:off x="2980165" y="4983249"/>
            <a:ext cx="406926" cy="20329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6024385" y="430213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4875843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175145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7468915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Freeform 42"/>
          <p:cNvSpPr/>
          <p:nvPr/>
        </p:nvSpPr>
        <p:spPr>
          <a:xfrm>
            <a:off x="5405626" y="4579775"/>
            <a:ext cx="744431" cy="315594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6372938" y="4581918"/>
            <a:ext cx="157705" cy="313451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610216" y="4557864"/>
            <a:ext cx="1214195" cy="311239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5743131" y="4996829"/>
            <a:ext cx="406926" cy="18971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09116" y="4077136"/>
            <a:ext cx="11840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31149" y="5289125"/>
            <a:ext cx="10932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31337" y="5298031"/>
            <a:ext cx="1205243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38756" y="5298031"/>
            <a:ext cx="1183547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93150" y="4527142"/>
            <a:ext cx="1615598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034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52" name="Freeform 51"/>
          <p:cNvSpPr/>
          <p:nvPr/>
        </p:nvSpPr>
        <p:spPr>
          <a:xfrm>
            <a:off x="7036709" y="4983249"/>
            <a:ext cx="406926" cy="20329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ight Arrow 54"/>
          <p:cNvSpPr/>
          <p:nvPr/>
        </p:nvSpPr>
        <p:spPr>
          <a:xfrm rot="16200000">
            <a:off x="1053978" y="5590773"/>
            <a:ext cx="382465" cy="2250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16200000">
            <a:off x="6471042" y="5592807"/>
            <a:ext cx="382465" cy="2250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987349" y="5756030"/>
            <a:ext cx="328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55585" y="5726668"/>
            <a:ext cx="10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302455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1432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LMDBIO-DM: History Based Speculative Read (1/4)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 * r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3537012"/>
            <a:ext cx="42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3537012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 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6" name="Left Brace 15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sz="1600">
                <a:latin typeface="Calibri" charset="0"/>
                <a:ea typeface="Calibri" charset="0"/>
                <a:cs typeface="Calibri" charset="0"/>
              </a:rPr>
              <a:t>* r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5586" y="3537012"/>
            <a:ext cx="28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</p:spTree>
    <p:extLst>
      <p:ext uri="{BB962C8B-B14F-4D97-AF65-F5344CB8AC3E}">
        <p14:creationId xmlns:p14="http://schemas.microsoft.com/office/powerpoint/2010/main" val="20709417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 </a:t>
            </a:r>
            <a:r>
              <a:rPr lang="en-US" sz="2800" dirty="0"/>
              <a:t>(2/4)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min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* r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686" y="3537012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1670" y="3537012"/>
            <a:ext cx="135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r</a:t>
            </a:r>
          </a:p>
        </p:txBody>
      </p:sp>
      <p:sp>
        <p:nvSpPr>
          <p:cNvPr id="19" name="Left Brace 18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5586" y="3537012"/>
            <a:ext cx="28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23" name="Left Brace 22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152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 </a:t>
            </a:r>
            <a:r>
              <a:rPr lang="en-US" sz="2800" dirty="0"/>
              <a:t>(3/4)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min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* r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686" y="3537012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1670" y="3537012"/>
            <a:ext cx="135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r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4851" y="5280844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5400000">
            <a:off x="1091189" y="4724458"/>
            <a:ext cx="102860" cy="9181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244" y="4826844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max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3141052" y="3611046"/>
            <a:ext cx="114361" cy="31449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8510" y="4826844"/>
            <a:ext cx="171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max *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23" name="Left Brace 22"/>
          <p:cNvSpPr/>
          <p:nvPr/>
        </p:nvSpPr>
        <p:spPr>
          <a:xfrm rot="16200000" flipV="1">
            <a:off x="2666192" y="3618596"/>
            <a:ext cx="121880" cy="408712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5736" y="5697252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max*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0" y="4497356"/>
            <a:ext cx="415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Likewise if every </a:t>
            </a:r>
            <a:r>
              <a:rPr lang="en-US" sz="1600">
                <a:latin typeface="Calibri" charset="0"/>
                <a:ea typeface="Calibri" charset="0"/>
                <a:cs typeface="Calibri" charset="0"/>
              </a:rPr>
              <a:t>process reads max pages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9386" y="3537012"/>
            <a:ext cx="188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28" name="Left Brace 27"/>
          <p:cNvSpPr/>
          <p:nvPr/>
        </p:nvSpPr>
        <p:spPr>
          <a:xfrm rot="5400000">
            <a:off x="5254134" y="4637763"/>
            <a:ext cx="143641" cy="1050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8136" y="4821267"/>
            <a:ext cx="188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31" name="Left Brace 30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Left Brace 31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Left Brace 32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378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 </a:t>
            </a:r>
            <a:r>
              <a:rPr lang="en-US" sz="2800" dirty="0"/>
              <a:t>(4/4)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4851" y="5280844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27188" y="4657376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20029" y="3212977"/>
            <a:ext cx="800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new start page and end page to </a:t>
            </a:r>
            <a:r>
              <a:rPr lang="en-US" sz="1800">
                <a:latin typeface="Calibri" charset="0"/>
                <a:ea typeface="Calibri" charset="0"/>
                <a:cs typeface="Calibri" charset="0"/>
              </a:rPr>
              <a:t>perform speculative I/O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can be computed from the min and max pages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7694" y="4233446"/>
            <a:ext cx="1763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New start page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84168" y="4233446"/>
            <a:ext cx="17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New end page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51820" y="4502239"/>
            <a:ext cx="400980" cy="112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867400" y="4464277"/>
            <a:ext cx="216768" cy="107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581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0"/>
            <a:ext cx="7620000" cy="5638800"/>
          </a:xfrm>
        </p:spPr>
        <p:txBody>
          <a:bodyPr>
            <a:normAutofit/>
          </a:bodyPr>
          <a:lstStyle/>
          <a:p>
            <a:r>
              <a:rPr lang="en-US" sz="2000" b="1" dirty="0"/>
              <a:t>Datasets and networks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CIFAR10-Large</a:t>
            </a:r>
            <a:r>
              <a:rPr lang="en-US" sz="2000" dirty="0"/>
              <a:t> (50M 3KB images, 190 GB) trained on </a:t>
            </a:r>
            <a:r>
              <a:rPr lang="en-US" sz="2000" dirty="0" err="1">
                <a:solidFill>
                  <a:srgbClr val="C00000"/>
                </a:solidFill>
              </a:rPr>
              <a:t>AlexNet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(89K weights)</a:t>
            </a:r>
          </a:p>
          <a:p>
            <a:pPr lvl="1"/>
            <a:r>
              <a:rPr lang="en-US" sz="2000" dirty="0" err="1">
                <a:solidFill>
                  <a:srgbClr val="C00000"/>
                </a:solidFill>
              </a:rPr>
              <a:t>ImageNet</a:t>
            </a:r>
            <a:r>
              <a:rPr lang="en-US" sz="2000" dirty="0">
                <a:solidFill>
                  <a:schemeClr val="tx1"/>
                </a:solidFill>
              </a:rPr>
              <a:t> (1.2M </a:t>
            </a:r>
            <a:r>
              <a:rPr lang="en-US" sz="2000" dirty="0"/>
              <a:t>192KB images, 240 GB) trained on </a:t>
            </a:r>
            <a:r>
              <a:rPr lang="en-US" sz="2000" dirty="0" err="1">
                <a:solidFill>
                  <a:srgbClr val="C00000"/>
                </a:solidFill>
              </a:rPr>
              <a:t>CaffeNet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(60M weights)</a:t>
            </a:r>
          </a:p>
          <a:p>
            <a:r>
              <a:rPr lang="en-US" sz="2000" b="1" dirty="0"/>
              <a:t>Platform</a:t>
            </a:r>
          </a:p>
          <a:p>
            <a:pPr lvl="1"/>
            <a:r>
              <a:rPr lang="en-US" sz="2000" dirty="0"/>
              <a:t>Argonne’s LCRC </a:t>
            </a:r>
            <a:r>
              <a:rPr lang="en-US" sz="2000" dirty="0">
                <a:solidFill>
                  <a:srgbClr val="C00000"/>
                </a:solidFill>
              </a:rPr>
              <a:t>Blues</a:t>
            </a:r>
            <a:endParaRPr lang="en-US" sz="2000" dirty="0"/>
          </a:p>
          <a:p>
            <a:pPr lvl="2"/>
            <a:r>
              <a:rPr lang="en-US" sz="2000" dirty="0"/>
              <a:t>310 compute nodes</a:t>
            </a:r>
          </a:p>
          <a:p>
            <a:pPr lvl="2"/>
            <a:r>
              <a:rPr lang="en-US" sz="2000" dirty="0"/>
              <a:t>Each node: 16 core Pentium Xeon processors, 64 GB memory, 15 GB </a:t>
            </a:r>
            <a:r>
              <a:rPr lang="en-US" sz="2000" dirty="0" err="1"/>
              <a:t>ramdisk</a:t>
            </a:r>
            <a:endParaRPr lang="en-US" sz="2000" dirty="0"/>
          </a:p>
          <a:p>
            <a:pPr lvl="2"/>
            <a:r>
              <a:rPr lang="en-US" sz="2000" dirty="0"/>
              <a:t>110 TB of </a:t>
            </a:r>
            <a:r>
              <a:rPr lang="en-US" sz="2000" dirty="0" err="1"/>
              <a:t>clusterwide</a:t>
            </a:r>
            <a:r>
              <a:rPr lang="en-US" sz="2000" dirty="0"/>
              <a:t> GPFS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8049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91" y="209101"/>
            <a:ext cx="7772400" cy="1066800"/>
          </a:xfrm>
        </p:spPr>
        <p:txBody>
          <a:bodyPr/>
          <a:lstStyle/>
          <a:p>
            <a:r>
              <a:rPr lang="en-US" dirty="0"/>
              <a:t>Deep Learning Scaling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4,096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1,024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(Each node: 16 cores Intel Pentium Xeon processors, 64 GB memory)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331132"/>
              </p:ext>
            </p:extLst>
          </p:nvPr>
        </p:nvGraphicFramePr>
        <p:xfrm>
          <a:off x="30481" y="1786350"/>
          <a:ext cx="4236719" cy="476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250605"/>
              </p:ext>
            </p:extLst>
          </p:nvPr>
        </p:nvGraphicFramePr>
        <p:xfrm>
          <a:off x="4267201" y="1763226"/>
          <a:ext cx="4876800" cy="5094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52600" y="2438400"/>
            <a:ext cx="26670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Caffe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is 20x worse than ideal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for 512 processes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14800" y="3733800"/>
            <a:ext cx="0" cy="99060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5334000" y="14478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14709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6890782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LMDBIO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An optimized I/O subsystem for scalable deep learning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Extended from </a:t>
            </a:r>
            <a:r>
              <a:rPr lang="en-US" sz="2200" b="1" dirty="0">
                <a:solidFill>
                  <a:srgbClr val="C00000"/>
                </a:solidFill>
              </a:rPr>
              <a:t>LMDB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(Lightning Memory-Mapped Database)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Provides highly efficient parallel data </a:t>
            </a:r>
            <a:r>
              <a:rPr lang="en-US" sz="2200"/>
              <a:t>reading capability</a:t>
            </a:r>
            <a:endParaRPr lang="en-US" sz="2200" dirty="0"/>
          </a:p>
          <a:p>
            <a:pPr>
              <a:spcBef>
                <a:spcPts val="1000"/>
              </a:spcBef>
            </a:pPr>
            <a:r>
              <a:rPr lang="en-US" sz="2200" dirty="0"/>
              <a:t>Our previous work: </a:t>
            </a:r>
            <a:r>
              <a:rPr lang="en-US" sz="2200" b="1" dirty="0">
                <a:solidFill>
                  <a:srgbClr val="C00000"/>
                </a:solidFill>
              </a:rPr>
              <a:t>LMDBIO-LMM</a:t>
            </a:r>
            <a:endParaRPr lang="en-US" sz="2200" dirty="0"/>
          </a:p>
          <a:p>
            <a:pPr lvl="1">
              <a:spcBef>
                <a:spcPts val="200"/>
              </a:spcBef>
            </a:pPr>
            <a:r>
              <a:rPr lang="en-US" sz="2200" dirty="0"/>
              <a:t>Solves </a:t>
            </a:r>
            <a:r>
              <a:rPr lang="en-US" sz="2200" dirty="0" err="1"/>
              <a:t>interprocess</a:t>
            </a:r>
            <a:r>
              <a:rPr lang="en-US" sz="2200" dirty="0"/>
              <a:t> contention caused by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200" dirty="0"/>
              <a:t> within a node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Limited to </a:t>
            </a:r>
            <a:r>
              <a:rPr lang="en-US" sz="2200" dirty="0" err="1">
                <a:solidFill>
                  <a:srgbClr val="C00000"/>
                </a:solidFill>
              </a:rPr>
              <a:t>intranode</a:t>
            </a:r>
            <a:r>
              <a:rPr lang="en-US" sz="2200" dirty="0">
                <a:solidFill>
                  <a:srgbClr val="C00000"/>
                </a:solidFill>
              </a:rPr>
              <a:t> I/O </a:t>
            </a:r>
            <a:r>
              <a:rPr lang="en-US" sz="2200" dirty="0"/>
              <a:t>performance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We proposed </a:t>
            </a:r>
            <a:r>
              <a:rPr lang="en-US" sz="2200" b="1" dirty="0">
                <a:solidFill>
                  <a:srgbClr val="C00000"/>
                </a:solidFill>
              </a:rPr>
              <a:t>LMDBIO-DM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Continues to improve LMDB on in </a:t>
            </a:r>
            <a:r>
              <a:rPr lang="en-US" sz="2200" dirty="0">
                <a:solidFill>
                  <a:srgbClr val="C00000"/>
                </a:solidFill>
              </a:rPr>
              <a:t>distributed-memory environment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Tackles redundant database access of LMDB due to sequential data access restriction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76860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Analysis of LMDB</a:t>
            </a:r>
          </a:p>
        </p:txBody>
      </p:sp>
    </p:spTree>
    <p:extLst>
      <p:ext uri="{BB962C8B-B14F-4D97-AF65-F5344CB8AC3E}">
        <p14:creationId xmlns:p14="http://schemas.microsoft.com/office/powerpoint/2010/main" val="8836028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Caffe</a:t>
            </a:r>
            <a:r>
              <a:rPr lang="en-US" dirty="0"/>
              <a:t> and Its Parallel Data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Caffe</a:t>
            </a:r>
            <a:r>
              <a:rPr lang="en-US" sz="2200" dirty="0"/>
              <a:t> is a well-known </a:t>
            </a:r>
            <a:r>
              <a:rPr lang="en-US" sz="2200" i="1" dirty="0">
                <a:solidFill>
                  <a:srgbClr val="C00000"/>
                </a:solidFill>
              </a:rPr>
              <a:t>Convolutional Neural Network (CNN)</a:t>
            </a:r>
            <a:r>
              <a:rPr lang="en-US" sz="2200" dirty="0"/>
              <a:t> training framework  </a:t>
            </a:r>
            <a:endParaRPr lang="en-US" sz="2200" dirty="0">
              <a:solidFill>
                <a:srgbClr val="C00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200" dirty="0">
                <a:solidFill>
                  <a:srgbClr val="C00000"/>
                </a:solidFill>
              </a:rPr>
              <a:t>Lightning Memory-Mapped Database</a:t>
            </a:r>
            <a:r>
              <a:rPr lang="en-US" sz="2200" dirty="0"/>
              <a:t> (LMDB) is a default database engine of </a:t>
            </a:r>
            <a:r>
              <a:rPr lang="en-US" sz="2200" dirty="0" err="1"/>
              <a:t>Caffe</a:t>
            </a:r>
            <a:endParaRPr lang="en-US" sz="2200" dirty="0"/>
          </a:p>
          <a:p>
            <a:pPr lvl="1"/>
            <a:r>
              <a:rPr lang="en-US" sz="2000" dirty="0"/>
              <a:t>It is used commonly by deep learning frameworks (e.g., </a:t>
            </a:r>
            <a:r>
              <a:rPr lang="en-US" sz="2000" dirty="0" err="1"/>
              <a:t>TensorFlow</a:t>
            </a:r>
            <a:r>
              <a:rPr lang="en-US" sz="2000" dirty="0"/>
              <a:t>, Torch, </a:t>
            </a:r>
            <a:r>
              <a:rPr lang="en-US" sz="2000" dirty="0" err="1"/>
              <a:t>Keras</a:t>
            </a:r>
            <a:r>
              <a:rPr lang="en-US" sz="2000" dirty="0"/>
              <a:t>)</a:t>
            </a:r>
          </a:p>
          <a:p>
            <a:r>
              <a:rPr lang="en-US" sz="2200" dirty="0"/>
              <a:t>Every process reads a database concurrently without any cooperation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81200" y="4419600"/>
            <a:ext cx="5161935" cy="2209800"/>
            <a:chOff x="1981200" y="4648200"/>
            <a:chExt cx="5161935" cy="2209800"/>
          </a:xfrm>
        </p:grpSpPr>
        <p:sp>
          <p:nvSpPr>
            <p:cNvPr id="5" name="Rectangle 4"/>
            <p:cNvSpPr/>
            <p:nvPr/>
          </p:nvSpPr>
          <p:spPr>
            <a:xfrm>
              <a:off x="1981200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2426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142539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P0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879959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617378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83394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944733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68215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P4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41957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P5</a:t>
              </a:r>
            </a:p>
          </p:txBody>
        </p:sp>
        <p:cxnSp>
          <p:nvCxnSpPr>
            <p:cNvPr id="14" name="Straight Arrow Connector 13"/>
            <p:cNvCxnSpPr>
              <a:stCxn id="7" idx="0"/>
            </p:cNvCxnSpPr>
            <p:nvPr/>
          </p:nvCxnSpPr>
          <p:spPr>
            <a:xfrm flipH="1" flipV="1">
              <a:off x="2423651" y="5289756"/>
              <a:ext cx="13856" cy="2163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00461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6" name="Straight Arrow Connector 15"/>
            <p:cNvCxnSpPr>
              <a:stCxn id="11" idx="0"/>
              <a:endCxn id="15" idx="2"/>
            </p:cNvCxnSpPr>
            <p:nvPr/>
          </p:nvCxnSpPr>
          <p:spPr>
            <a:xfrm flipH="1" flipV="1">
              <a:off x="5225845" y="5289755"/>
              <a:ext cx="13856" cy="2163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939845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7264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9" name="Straight Arrow Connector 18"/>
            <p:cNvCxnSpPr>
              <a:stCxn id="8" idx="0"/>
              <a:endCxn id="17" idx="2"/>
            </p:cNvCxnSpPr>
            <p:nvPr/>
          </p:nvCxnSpPr>
          <p:spPr>
            <a:xfrm flipH="1" flipV="1">
              <a:off x="3161071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0"/>
              <a:endCxn id="18" idx="2"/>
            </p:cNvCxnSpPr>
            <p:nvPr/>
          </p:nvCxnSpPr>
          <p:spPr>
            <a:xfrm flipH="1" flipV="1">
              <a:off x="3898490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4203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79458" y="4847305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23" name="Straight Arrow Connector 22"/>
            <p:cNvCxnSpPr>
              <a:stCxn id="12" idx="0"/>
              <a:endCxn id="21" idx="2"/>
            </p:cNvCxnSpPr>
            <p:nvPr/>
          </p:nvCxnSpPr>
          <p:spPr>
            <a:xfrm flipH="1" flipV="1">
              <a:off x="5963265" y="5289755"/>
              <a:ext cx="13855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65773" y="6519446"/>
              <a:ext cx="451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Example of data </a:t>
              </a:r>
              <a:r>
                <a:rPr lang="en-US" sz="1600" i="1">
                  <a:latin typeface="Calibri" charset="0"/>
                  <a:ea typeface="Calibri" charset="0"/>
                  <a:cs typeface="Calibri" charset="0"/>
                </a:rPr>
                <a:t>batch loading on 2 machines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22" idx="2"/>
            </p:cNvCxnSpPr>
            <p:nvPr/>
          </p:nvCxnSpPr>
          <p:spPr>
            <a:xfrm flipH="1" flipV="1">
              <a:off x="6700684" y="5289756"/>
              <a:ext cx="13856" cy="2156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288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61094" cy="1066800"/>
          </a:xfrm>
        </p:spPr>
        <p:txBody>
          <a:bodyPr/>
          <a:lstStyle/>
          <a:p>
            <a:r>
              <a:rPr lang="en-US" dirty="0"/>
              <a:t>Analysis of LMDB’s Data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7772400" cy="6019800"/>
          </a:xfrm>
        </p:spPr>
        <p:txBody>
          <a:bodyPr>
            <a:normAutofit/>
          </a:bodyPr>
          <a:lstStyle/>
          <a:p>
            <a:r>
              <a:rPr lang="en-US" sz="2000" dirty="0"/>
              <a:t>LMDB database’s structure is a flattened B+ tree</a:t>
            </a:r>
          </a:p>
          <a:p>
            <a:pPr lvl="1"/>
            <a:r>
              <a:rPr lang="en-US" sz="2000" dirty="0"/>
              <a:t>Highly efficient for sequential database accesses</a:t>
            </a:r>
          </a:p>
          <a:p>
            <a:r>
              <a:rPr lang="en-US" sz="2000" dirty="0"/>
              <a:t>B+ tree structure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Branch nodes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Leaf nodes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key &amp; value)</a:t>
            </a:r>
          </a:p>
          <a:p>
            <a:r>
              <a:rPr lang="en-US" sz="2000" dirty="0"/>
              <a:t>Database layout</a:t>
            </a:r>
          </a:p>
          <a:p>
            <a:pPr lvl="1"/>
            <a:r>
              <a:rPr lang="en-US" sz="1800" dirty="0"/>
              <a:t>Divided into small pages</a:t>
            </a:r>
            <a:endParaRPr lang="en-US" sz="2000" dirty="0"/>
          </a:p>
          <a:p>
            <a:pPr lvl="1"/>
            <a:r>
              <a:rPr lang="en-US" sz="1800" dirty="0"/>
              <a:t>4 types of pages</a:t>
            </a:r>
            <a:endParaRPr lang="en-US" sz="2000" dirty="0"/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Metadata page </a:t>
            </a:r>
            <a:r>
              <a:rPr lang="mr-IN" sz="1800" dirty="0"/>
              <a:t>–</a:t>
            </a:r>
            <a:r>
              <a:rPr lang="en-US" sz="1800" dirty="0"/>
              <a:t> database’s info (e.g. size)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Branch page</a:t>
            </a:r>
            <a:r>
              <a:rPr lang="en-US" sz="1800" dirty="0"/>
              <a:t> </a:t>
            </a:r>
            <a:r>
              <a:rPr lang="mr-IN" sz="1800" dirty="0"/>
              <a:t>–</a:t>
            </a:r>
            <a:r>
              <a:rPr lang="en-US" sz="1800" dirty="0"/>
              <a:t> links to leave pages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Leaf page</a:t>
            </a:r>
            <a:r>
              <a:rPr lang="en-US" sz="1800" dirty="0"/>
              <a:t> </a:t>
            </a:r>
            <a:r>
              <a:rPr lang="mr-IN" sz="1800" dirty="0"/>
              <a:t>–</a:t>
            </a:r>
            <a:r>
              <a:rPr lang="en-US" sz="1800" dirty="0"/>
              <a:t> stores key &amp; value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Overflow page </a:t>
            </a:r>
            <a:r>
              <a:rPr lang="mr-IN" sz="1800" dirty="0"/>
              <a:t>–</a:t>
            </a:r>
            <a:r>
              <a:rPr lang="en-US" sz="1800" dirty="0"/>
              <a:t> stores the value that is larger than one page</a:t>
            </a:r>
            <a:endParaRPr lang="en-US" sz="2000" dirty="0"/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Each page has </a:t>
            </a:r>
            <a:r>
              <a:rPr 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a header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that contains the pointer information of connected pages</a:t>
            </a:r>
          </a:p>
          <a:p>
            <a:pPr lvl="2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Every page except for some overflow pages has a header</a:t>
            </a:r>
          </a:p>
          <a:p>
            <a:pPr lvl="2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Only the first overflow page has a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1616"/>
              </p:ext>
            </p:extLst>
          </p:nvPr>
        </p:nvGraphicFramePr>
        <p:xfrm>
          <a:off x="5690352" y="2052605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10"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78611"/>
              </p:ext>
            </p:extLst>
          </p:nvPr>
        </p:nvGraphicFramePr>
        <p:xfrm>
          <a:off x="4158963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85442"/>
              </p:ext>
            </p:extLst>
          </p:nvPr>
        </p:nvGraphicFramePr>
        <p:xfrm>
          <a:off x="5891366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1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71933"/>
              </p:ext>
            </p:extLst>
          </p:nvPr>
        </p:nvGraphicFramePr>
        <p:xfrm>
          <a:off x="7616392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1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Freeform 9"/>
          <p:cNvSpPr/>
          <p:nvPr/>
        </p:nvSpPr>
        <p:spPr>
          <a:xfrm>
            <a:off x="4865339" y="2530361"/>
            <a:ext cx="992575" cy="420792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55089" y="2533219"/>
            <a:ext cx="210273" cy="417934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471460" y="2501147"/>
            <a:ext cx="1618927" cy="414985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315347" y="3086433"/>
            <a:ext cx="542568" cy="252948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6660" y="1752600"/>
            <a:ext cx="1578713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32704" y="3581400"/>
            <a:ext cx="1457647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288" y="3583265"/>
            <a:ext cx="1606991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94538" y="3583265"/>
            <a:ext cx="1578062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00397" y="2460184"/>
            <a:ext cx="2154130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378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78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19" name="Freeform 18"/>
          <p:cNvSpPr/>
          <p:nvPr/>
        </p:nvSpPr>
        <p:spPr>
          <a:xfrm>
            <a:off x="7040117" y="3068327"/>
            <a:ext cx="542568" cy="271054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2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Analysis of Redundant Data Movement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537" y="1226714"/>
            <a:ext cx="8034263" cy="36543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LMDB data access is sequential in nature due to the B+-tree structure (which is not deterministic)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/>
              <a:t>It is </a:t>
            </a:r>
            <a:r>
              <a:rPr lang="en-US" dirty="0">
                <a:solidFill>
                  <a:srgbClr val="C00000"/>
                </a:solidFill>
              </a:rPr>
              <a:t>impossible</a:t>
            </a:r>
            <a:r>
              <a:rPr lang="en-US" dirty="0"/>
              <a:t> to randomly access a data record without sequential record seeking</a:t>
            </a:r>
            <a:endParaRPr lang="en-US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25" dirty="0">
                <a:solidFill>
                  <a:srgbClr val="C00000"/>
                </a:solidFill>
              </a:rPr>
              <a:t>All branch nodes </a:t>
            </a:r>
            <a:r>
              <a:rPr lang="en-US" sz="2025" dirty="0"/>
              <a:t>associated with the previous records </a:t>
            </a:r>
            <a:r>
              <a:rPr lang="en-US" sz="2025" dirty="0">
                <a:solidFill>
                  <a:srgbClr val="C00000"/>
                </a:solidFill>
              </a:rPr>
              <a:t>are read</a:t>
            </a:r>
            <a:endParaRPr lang="en-US" sz="2025" dirty="0"/>
          </a:p>
          <a:p>
            <a:pPr lvl="1">
              <a:lnSpc>
                <a:spcPct val="110000"/>
              </a:lnSpc>
            </a:pPr>
            <a:r>
              <a:rPr lang="en-US" sz="2025" dirty="0"/>
              <a:t>Heavy I/O occurs to load pages from the file to get connection information</a:t>
            </a:r>
            <a:r>
              <a:rPr lang="en-US" sz="1725" dirty="0"/>
              <a:t> 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/>
              <a:t>When multiple processes read the data, they read </a:t>
            </a:r>
            <a:r>
              <a:rPr lang="en-US" dirty="0">
                <a:solidFill>
                  <a:srgbClr val="C00000"/>
                </a:solidFill>
              </a:rPr>
              <a:t>extra data</a:t>
            </a:r>
          </a:p>
          <a:p>
            <a:pPr lvl="1">
              <a:lnSpc>
                <a:spcPct val="110000"/>
              </a:lnSpc>
            </a:pPr>
            <a:r>
              <a:rPr lang="en-US" sz="2025" dirty="0"/>
              <a:t>The worst case is to read (# of readers) x (read size) bytes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/>
              <a:t>Different processes do different amount of work, causing </a:t>
            </a:r>
            <a:r>
              <a:rPr lang="en-US" dirty="0">
                <a:solidFill>
                  <a:srgbClr val="C00000"/>
                </a:solidFill>
              </a:rPr>
              <a:t>skew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9061"/>
              </p:ext>
            </p:extLst>
          </p:nvPr>
        </p:nvGraphicFramePr>
        <p:xfrm>
          <a:off x="2590800" y="5270946"/>
          <a:ext cx="4013364" cy="307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7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100" baseline="0" dirty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34861" y="4897999"/>
            <a:ext cx="943183" cy="28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3749" tIns="33749" rIns="33749" bIns="33749" numCol="1" spcCol="38100" rtlCol="0" anchor="ctr">
            <a:spAutoFit/>
          </a:bodyPr>
          <a:lstStyle/>
          <a:p>
            <a:pPr defTabSz="675033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Database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71244" y="5804110"/>
            <a:ext cx="3983393" cy="901490"/>
            <a:chOff x="23305543" y="22174265"/>
            <a:chExt cx="5396089" cy="12212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305543" y="22194592"/>
              <a:ext cx="1398091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4703634" y="22499392"/>
              <a:ext cx="134674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075234" y="22798541"/>
              <a:ext cx="1295400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7370634" y="23076280"/>
              <a:ext cx="133099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/>
            <p:cNvSpPr txBox="1"/>
            <p:nvPr/>
          </p:nvSpPr>
          <p:spPr>
            <a:xfrm>
              <a:off x="23484434" y="22174265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P0 reads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56033" y="22479063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P1 reads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36926" y="22783864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P2 reads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599236" y="23015438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P3 reads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3332034" y="22499392"/>
              <a:ext cx="13716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332034" y="22798541"/>
              <a:ext cx="27432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3332034" y="23076280"/>
              <a:ext cx="40386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7"/>
            <p:cNvSpPr txBox="1"/>
            <p:nvPr/>
          </p:nvSpPr>
          <p:spPr>
            <a:xfrm>
              <a:off x="23487259" y="22479063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P1 seeks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46434" y="22783864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P2 seeks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56033" y="23052979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P3 seeks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1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LMDBIO-DM</a:t>
            </a:r>
            <a:br>
              <a:rPr lang="en-US" sz="2800" dirty="0"/>
            </a:br>
            <a:r>
              <a:rPr lang="en-US" sz="2800" dirty="0"/>
              <a:t>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29837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BFCF8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21917</TotalTime>
  <Words>1802</Words>
  <Application>Microsoft Macintosh PowerPoint</Application>
  <PresentationFormat>On-screen Show (4:3)</PresentationFormat>
  <Paragraphs>378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Roman</vt:lpstr>
      <vt:lpstr>Calibri</vt:lpstr>
      <vt:lpstr>Consolas</vt:lpstr>
      <vt:lpstr>Courier</vt:lpstr>
      <vt:lpstr>Helvetica</vt:lpstr>
      <vt:lpstr>Helvetica Light</vt:lpstr>
      <vt:lpstr>Default</vt:lpstr>
      <vt:lpstr>Parallel I/O Optimizations for Scalable Deep Learning</vt:lpstr>
      <vt:lpstr>PowerPoint Presentation</vt:lpstr>
      <vt:lpstr>Deep Learning Scaling</vt:lpstr>
      <vt:lpstr>Our Solution: LMDBIO</vt:lpstr>
      <vt:lpstr>Analysis of LMDB</vt:lpstr>
      <vt:lpstr>Overview of Caffe and Its Parallel Data Reading</vt:lpstr>
      <vt:lpstr>Analysis of LMDB’s Data Structure</vt:lpstr>
      <vt:lpstr>Analysis of Redundant Data Movement</vt:lpstr>
      <vt:lpstr>LMDBIO-DM Design and Implementation</vt:lpstr>
      <vt:lpstr>LMDBIO-DM: Design and Implementation Part I</vt:lpstr>
      <vt:lpstr>LMDBIO-DM: Design and Implementation Part II</vt:lpstr>
      <vt:lpstr>Experiments and Results</vt:lpstr>
      <vt:lpstr>CIFAR10-Large Results</vt:lpstr>
      <vt:lpstr>ImageNet Results</vt:lpstr>
      <vt:lpstr>Conclusion</vt:lpstr>
      <vt:lpstr>Thank you</vt:lpstr>
      <vt:lpstr>Back Up Slides</vt:lpstr>
      <vt:lpstr>Deep Learning Challenges</vt:lpstr>
      <vt:lpstr>LMDBIO-LMM: Overview</vt:lpstr>
      <vt:lpstr>LMDBIO-LMM: Performance Analysis</vt:lpstr>
      <vt:lpstr>LMDBIO-DM: Process Coordination</vt:lpstr>
      <vt:lpstr>LMDBIO-DM: History Based Speculative Read (1/4) </vt:lpstr>
      <vt:lpstr>LMDBIO-DM: History Based Speculative Read (2/4)</vt:lpstr>
      <vt:lpstr>LMDBIO-DM: History Based Speculative Read (3/4)</vt:lpstr>
      <vt:lpstr>LMDBIO-DM: History Based Speculative Read (4/4)</vt:lpstr>
      <vt:lpstr>Experimental Setup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Deep Learning</dc:title>
  <dc:creator>Kwangi</dc:creator>
  <cp:lastModifiedBy>Microsoft Office User</cp:lastModifiedBy>
  <cp:revision>2914</cp:revision>
  <dcterms:modified xsi:type="dcterms:W3CDTF">2018-05-31T19:31:28Z</dcterms:modified>
</cp:coreProperties>
</file>